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72"/>
  </p:notes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257" r:id="rId48"/>
    <p:sldId id="258" r:id="rId49"/>
    <p:sldId id="259" r:id="rId50"/>
    <p:sldId id="260" r:id="rId51"/>
    <p:sldId id="261" r:id="rId52"/>
    <p:sldId id="262" r:id="rId53"/>
    <p:sldId id="263" r:id="rId54"/>
    <p:sldId id="264" r:id="rId55"/>
    <p:sldId id="265"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Lst>
  <p:sldSz cx="12192000" cy="6858000"/>
  <p:notesSz cx="7104063" cy="10234613"/>
  <p:embeddedFontLst>
    <p:embeddedFont>
      <p:font typeface="Open Sans" panose="020B0606030504020204" pitchFamily="34" charset="0"/>
      <p:regular r:id="rId73"/>
    </p:embeddedFont>
    <p:embeddedFont>
      <p:font typeface="Play" panose="020B0604020202020204" charset="0"/>
      <p:regular r:id="rId74"/>
      <p:bold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8" roundtripDataSignature="AMtx7mhaSsC5TpoBXamqGPgTyav3cvP33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8" d="100"/>
          <a:sy n="148" d="100"/>
        </p:scale>
        <p:origin x="106" y="1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00"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slide" Target="slides/slide60.xml"/><Relationship Id="rId199"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20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198"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20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427" cy="513508"/>
          </a:xfrm>
          <a:prstGeom prst="rect">
            <a:avLst/>
          </a:prstGeom>
          <a:noFill/>
          <a:ln>
            <a:noFill/>
          </a:ln>
        </p:spPr>
        <p:txBody>
          <a:bodyPr spcFirstLastPara="1" wrap="square" lIns="96645" tIns="48309" rIns="96645" bIns="48309"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3993" y="0"/>
            <a:ext cx="3078427" cy="513508"/>
          </a:xfrm>
          <a:prstGeom prst="rect">
            <a:avLst/>
          </a:prstGeom>
          <a:noFill/>
          <a:ln>
            <a:noFill/>
          </a:ln>
        </p:spPr>
        <p:txBody>
          <a:bodyPr spcFirstLastPara="1" wrap="square" lIns="96645" tIns="48309" rIns="96645" bIns="48309"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82600" y="1279525"/>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9"/>
            <a:ext cx="5683250" cy="4029879"/>
          </a:xfrm>
          <a:prstGeom prst="rect">
            <a:avLst/>
          </a:prstGeom>
          <a:noFill/>
          <a:ln>
            <a:noFill/>
          </a:ln>
        </p:spPr>
        <p:txBody>
          <a:bodyPr spcFirstLastPara="1" wrap="square" lIns="96645" tIns="48309" rIns="96645" bIns="48309"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721106"/>
            <a:ext cx="3078427" cy="513507"/>
          </a:xfrm>
          <a:prstGeom prst="rect">
            <a:avLst/>
          </a:prstGeom>
          <a:noFill/>
          <a:ln>
            <a:noFill/>
          </a:ln>
        </p:spPr>
        <p:txBody>
          <a:bodyPr spcFirstLastPara="1" wrap="square" lIns="96645" tIns="48309" rIns="96645" bIns="48309"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3993" y="9721106"/>
            <a:ext cx="3078427" cy="513507"/>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sz="1300" smtClean="0">
                <a:solidFill>
                  <a:schemeClr val="dk1"/>
                </a:solidFill>
              </a:rPr>
              <a:pPr algn="r"/>
              <a:t>‹#›</a:t>
            </a:fld>
            <a:endParaRPr lang="en-US" sz="13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82" name="Google Shape;82;p1: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141" name="Google Shape;141;p10: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148" name="Google Shape;148;p11: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154" name="Google Shape;154;p12: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160" name="Google Shape;160;p13: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166" name="Google Shape;166;p14: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173" name="Google Shape;173;p15: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6: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179" name="Google Shape;179;p16: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185" name="Google Shape;185;p17: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8: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191" name="Google Shape;191;p18: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9: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197" name="Google Shape;197;p19: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88" name="Google Shape;88;p2: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0: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205" name="Google Shape;205;p20: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212" name="Google Shape;212;p21: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2: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218" name="Google Shape;218;p22: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3: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224" name="Google Shape;224;p23: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4: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231" name="Google Shape;231;p24: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5: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237" name="Google Shape;237;p25: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6: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243" name="Google Shape;243;p26: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7: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249" name="Google Shape;249;p27: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8: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256" name="Google Shape;256;p28: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0: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268" name="Google Shape;268;p30: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95" name="Google Shape;95;p3: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1: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274" name="Google Shape;274;p31: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2: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280" name="Google Shape;280;p32: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3: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286" name="Google Shape;286;p33: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4: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292" name="Google Shape;292;p34: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5: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298" name="Google Shape;298;p35: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6: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305" name="Google Shape;305;p36: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7: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311" name="Google Shape;311;p37: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8: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318" name="Google Shape;318;p38: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9: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324" name="Google Shape;324;p39: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0: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331" name="Google Shape;331;p40: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101" name="Google Shape;101;p4: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1: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337" name="Google Shape;337;p41: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2: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343" name="Google Shape;343;p42: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43: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349" name="Google Shape;349;p43: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4: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355" name="Google Shape;355;p44: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45: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361" name="Google Shape;361;p45: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6: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367" name="Google Shape;367;p46: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7: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373" name="Google Shape;373;p47: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710407" y="4925409"/>
            <a:ext cx="5683250" cy="4029879"/>
          </a:xfrm>
          <a:prstGeom prst="rect">
            <a:avLst/>
          </a:prstGeom>
        </p:spPr>
        <p:txBody>
          <a:bodyPr spcFirstLastPara="1" wrap="square" lIns="96645" tIns="48309" rIns="96645" bIns="48309" anchor="t" anchorCtr="0">
            <a:noAutofit/>
          </a:bodyPr>
          <a:lstStyle/>
          <a:p>
            <a:pPr marL="0" indent="0"/>
            <a:endParaRPr/>
          </a:p>
        </p:txBody>
      </p:sp>
      <p:sp>
        <p:nvSpPr>
          <p:cNvPr id="92" name="Google Shape;92;p2:notes"/>
          <p:cNvSpPr>
            <a:spLocks noGrp="1" noRot="1" noChangeAspect="1"/>
          </p:cNvSpPr>
          <p:nvPr>
            <p:ph type="sldImg" idx="2"/>
          </p:nvPr>
        </p:nvSpPr>
        <p:spPr>
          <a:xfrm>
            <a:off x="482600" y="1279525"/>
            <a:ext cx="6138863"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710407" y="4925409"/>
            <a:ext cx="5683250" cy="4029879"/>
          </a:xfrm>
          <a:prstGeom prst="rect">
            <a:avLst/>
          </a:prstGeom>
        </p:spPr>
        <p:txBody>
          <a:bodyPr spcFirstLastPara="1" wrap="square" lIns="96645" tIns="48309" rIns="96645" bIns="48309" anchor="t" anchorCtr="0">
            <a:noAutofit/>
          </a:bodyPr>
          <a:lstStyle/>
          <a:p>
            <a:pPr marL="0" indent="0"/>
            <a:endParaRPr/>
          </a:p>
        </p:txBody>
      </p:sp>
      <p:sp>
        <p:nvSpPr>
          <p:cNvPr id="98" name="Google Shape;98;p3:notes"/>
          <p:cNvSpPr>
            <a:spLocks noGrp="1" noRot="1" noChangeAspect="1"/>
          </p:cNvSpPr>
          <p:nvPr>
            <p:ph type="sldImg" idx="2"/>
          </p:nvPr>
        </p:nvSpPr>
        <p:spPr>
          <a:xfrm>
            <a:off x="482600" y="1279525"/>
            <a:ext cx="6138863"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710407" y="4925409"/>
            <a:ext cx="5683250" cy="4029879"/>
          </a:xfrm>
          <a:prstGeom prst="rect">
            <a:avLst/>
          </a:prstGeom>
        </p:spPr>
        <p:txBody>
          <a:bodyPr spcFirstLastPara="1" wrap="square" lIns="96645" tIns="48309" rIns="96645" bIns="48309" anchor="t" anchorCtr="0">
            <a:noAutofit/>
          </a:bodyPr>
          <a:lstStyle/>
          <a:p>
            <a:pPr marL="0" indent="0"/>
            <a:endParaRPr/>
          </a:p>
        </p:txBody>
      </p:sp>
      <p:sp>
        <p:nvSpPr>
          <p:cNvPr id="104" name="Google Shape;104;p4:notes"/>
          <p:cNvSpPr>
            <a:spLocks noGrp="1" noRot="1" noChangeAspect="1"/>
          </p:cNvSpPr>
          <p:nvPr>
            <p:ph type="sldImg" idx="2"/>
          </p:nvPr>
        </p:nvSpPr>
        <p:spPr>
          <a:xfrm>
            <a:off x="482600" y="1279525"/>
            <a:ext cx="6138863"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107" name="Google Shape;107;p5: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710407" y="4925409"/>
            <a:ext cx="5683250" cy="4029879"/>
          </a:xfrm>
          <a:prstGeom prst="rect">
            <a:avLst/>
          </a:prstGeom>
        </p:spPr>
        <p:txBody>
          <a:bodyPr spcFirstLastPara="1" wrap="square" lIns="96645" tIns="48309" rIns="96645" bIns="48309" anchor="t" anchorCtr="0">
            <a:noAutofit/>
          </a:bodyPr>
          <a:lstStyle/>
          <a:p>
            <a:pPr marL="0" indent="0"/>
            <a:endParaRPr/>
          </a:p>
        </p:txBody>
      </p:sp>
      <p:sp>
        <p:nvSpPr>
          <p:cNvPr id="110" name="Google Shape;110;p5:notes"/>
          <p:cNvSpPr>
            <a:spLocks noGrp="1" noRot="1" noChangeAspect="1"/>
          </p:cNvSpPr>
          <p:nvPr>
            <p:ph type="sldImg" idx="2"/>
          </p:nvPr>
        </p:nvSpPr>
        <p:spPr>
          <a:xfrm>
            <a:off x="482600" y="1279525"/>
            <a:ext cx="6138863"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710407" y="4925409"/>
            <a:ext cx="5683250" cy="4029879"/>
          </a:xfrm>
          <a:prstGeom prst="rect">
            <a:avLst/>
          </a:prstGeom>
        </p:spPr>
        <p:txBody>
          <a:bodyPr spcFirstLastPara="1" wrap="square" lIns="96645" tIns="48309" rIns="96645" bIns="48309" anchor="t" anchorCtr="0">
            <a:noAutofit/>
          </a:bodyPr>
          <a:lstStyle/>
          <a:p>
            <a:pPr marL="0" indent="0"/>
            <a:endParaRPr/>
          </a:p>
        </p:txBody>
      </p:sp>
      <p:sp>
        <p:nvSpPr>
          <p:cNvPr id="116" name="Google Shape;116;p6:notes"/>
          <p:cNvSpPr>
            <a:spLocks noGrp="1" noRot="1" noChangeAspect="1"/>
          </p:cNvSpPr>
          <p:nvPr>
            <p:ph type="sldImg" idx="2"/>
          </p:nvPr>
        </p:nvSpPr>
        <p:spPr>
          <a:xfrm>
            <a:off x="482600" y="1279525"/>
            <a:ext cx="6138863"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710407" y="4925409"/>
            <a:ext cx="5683250" cy="4029879"/>
          </a:xfrm>
          <a:prstGeom prst="rect">
            <a:avLst/>
          </a:prstGeom>
        </p:spPr>
        <p:txBody>
          <a:bodyPr spcFirstLastPara="1" wrap="square" lIns="96645" tIns="48309" rIns="96645" bIns="48309" anchor="t" anchorCtr="0">
            <a:noAutofit/>
          </a:bodyPr>
          <a:lstStyle/>
          <a:p>
            <a:pPr marL="0" indent="0"/>
            <a:endParaRPr/>
          </a:p>
        </p:txBody>
      </p:sp>
      <p:sp>
        <p:nvSpPr>
          <p:cNvPr id="124" name="Google Shape;124;p7:notes"/>
          <p:cNvSpPr>
            <a:spLocks noGrp="1" noRot="1" noChangeAspect="1"/>
          </p:cNvSpPr>
          <p:nvPr>
            <p:ph type="sldImg" idx="2"/>
          </p:nvPr>
        </p:nvSpPr>
        <p:spPr>
          <a:xfrm>
            <a:off x="482600" y="1279525"/>
            <a:ext cx="6138863"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710407" y="4925409"/>
            <a:ext cx="5683250" cy="4029879"/>
          </a:xfrm>
          <a:prstGeom prst="rect">
            <a:avLst/>
          </a:prstGeom>
        </p:spPr>
        <p:txBody>
          <a:bodyPr spcFirstLastPara="1" wrap="square" lIns="96645" tIns="48309" rIns="96645" bIns="48309" anchor="t" anchorCtr="0">
            <a:noAutofit/>
          </a:bodyPr>
          <a:lstStyle/>
          <a:p>
            <a:pPr marL="0" indent="0"/>
            <a:endParaRPr/>
          </a:p>
        </p:txBody>
      </p:sp>
      <p:sp>
        <p:nvSpPr>
          <p:cNvPr id="132" name="Google Shape;132;p8:notes"/>
          <p:cNvSpPr>
            <a:spLocks noGrp="1" noRot="1" noChangeAspect="1"/>
          </p:cNvSpPr>
          <p:nvPr>
            <p:ph type="sldImg" idx="2"/>
          </p:nvPr>
        </p:nvSpPr>
        <p:spPr>
          <a:xfrm>
            <a:off x="482600" y="1279525"/>
            <a:ext cx="6138863"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710407" y="4925409"/>
            <a:ext cx="5683250" cy="4029879"/>
          </a:xfrm>
          <a:prstGeom prst="rect">
            <a:avLst/>
          </a:prstGeom>
        </p:spPr>
        <p:txBody>
          <a:bodyPr spcFirstLastPara="1" wrap="square" lIns="96645" tIns="48309" rIns="96645" bIns="48309" anchor="t" anchorCtr="0">
            <a:noAutofit/>
          </a:bodyPr>
          <a:lstStyle/>
          <a:p>
            <a:pPr marL="0" indent="0"/>
            <a:endParaRPr/>
          </a:p>
        </p:txBody>
      </p:sp>
      <p:sp>
        <p:nvSpPr>
          <p:cNvPr id="139" name="Google Shape;139;p9:notes"/>
          <p:cNvSpPr>
            <a:spLocks noGrp="1" noRot="1" noChangeAspect="1"/>
          </p:cNvSpPr>
          <p:nvPr>
            <p:ph type="sldImg" idx="2"/>
          </p:nvPr>
        </p:nvSpPr>
        <p:spPr>
          <a:xfrm>
            <a:off x="482600" y="1279525"/>
            <a:ext cx="6138863"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482600" y="1279525"/>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710407" y="4925409"/>
            <a:ext cx="5683250" cy="4029879"/>
          </a:xfrm>
          <a:prstGeom prst="rect">
            <a:avLst/>
          </a:prstGeom>
          <a:noFill/>
          <a:ln>
            <a:noFill/>
          </a:ln>
        </p:spPr>
        <p:txBody>
          <a:bodyPr spcFirstLastPara="1" wrap="square" lIns="96645" tIns="48309" rIns="96645" bIns="48309" anchor="t" anchorCtr="0">
            <a:noAutofit/>
          </a:bodyPr>
          <a:lstStyle/>
          <a:p>
            <a:pPr marL="0" indent="0"/>
            <a:r>
              <a:rPr lang="en-US"/>
              <a:t>iyi bir örneği, antimalaryal bir hedef olan plazmepzin II ile ebeveyn inhibitör (KNI‐10026) ve iki türevi (KNI‐10007 ve KNI‐10006) arasındaki etkileşimin termodinamik verilerinin yorumlanmasıdır.</a:t>
            </a:r>
            <a:endParaRPr/>
          </a:p>
          <a:p>
            <a:pPr marL="0" indent="0"/>
            <a:r>
              <a:rPr lang="en-US"/>
              <a:t>Ana bileşiğe bir hidroksil grubunun eklenmesi, ek bir hidrojen bağının oluşumuyla uyumlu olarak, bağlanma entalpisinin −1.2’den −6.0 kcal/mol’a yükselmesine neden olmuştur. </a:t>
            </a:r>
            <a:endParaRPr/>
          </a:p>
          <a:p>
            <a:pPr marL="0" indent="0"/>
            <a:r>
              <a:rPr lang="en-US"/>
              <a:t>Ancak, aynı zamanda, daha büyük entropi kaybı nedeniyle afinite 16 nM’den 76 nM’ye düşmüştür. </a:t>
            </a:r>
            <a:endParaRPr/>
          </a:p>
          <a:p>
            <a:pPr marL="0" indent="0"/>
            <a:r>
              <a:rPr lang="en-US"/>
              <a:t>Bu entalpi–entropi denkleştirmesi (EEC), öncü molekül optimizasyonunda yaygın olup, bu bölümün başka bir kısmında daha ayrıntılı olarak ele alınacaktır.</a:t>
            </a:r>
            <a:endParaRPr/>
          </a:p>
          <a:p>
            <a:pPr marL="0" indent="0"/>
            <a:r>
              <a:rPr lang="en-US"/>
              <a:t>İkinci inhibitörde (KNI‐10006) hidroksil grubunun stereokimyasının değiştirilmesiyle, etkileşimin afinitesi 0.5 nM’ye yükselmiştir. Bu durumda, ek hidrojen bağının entalpik avantajı korunurken entropi kaybı en aza indirgenmiştir. </a:t>
            </a:r>
            <a:endParaRPr/>
          </a:p>
          <a:p>
            <a:pPr marL="0" indent="0"/>
            <a:r>
              <a:rPr lang="en-US"/>
              <a:t>Bu etkileşimin entropideki değişimindeki farklılıklar, daha sıkı bağlanan KNI‐10006 için bağlanma cebindeki hidrofobik grupların ek olarak gömülmesine atfedilmektedir.</a:t>
            </a:r>
            <a:endParaRPr/>
          </a:p>
          <a:p>
            <a:pPr marL="0" indent="0"/>
            <a:endParaRPr/>
          </a:p>
        </p:txBody>
      </p:sp>
      <p:sp>
        <p:nvSpPr>
          <p:cNvPr id="146" name="Google Shape;146;p10:notes"/>
          <p:cNvSpPr txBox="1">
            <a:spLocks noGrp="1"/>
          </p:cNvSpPr>
          <p:nvPr>
            <p:ph type="sldNum" idx="12"/>
          </p:nvPr>
        </p:nvSpPr>
        <p:spPr>
          <a:xfrm>
            <a:off x="4023993" y="9721106"/>
            <a:ext cx="3078427" cy="513507"/>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113" name="Google Shape;113;p6: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119" name="Google Shape;119;p7: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127" name="Google Shape;127;p8: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710407" y="4861441"/>
            <a:ext cx="5683250" cy="4605576"/>
          </a:xfrm>
          <a:prstGeom prst="rect">
            <a:avLst/>
          </a:prstGeom>
        </p:spPr>
        <p:txBody>
          <a:bodyPr spcFirstLastPara="1" wrap="square" lIns="96645" tIns="96645" rIns="96645" bIns="96645" anchor="t" anchorCtr="0">
            <a:noAutofit/>
          </a:bodyPr>
          <a:lstStyle/>
          <a:p>
            <a:pPr marL="0" indent="0"/>
            <a:endParaRPr/>
          </a:p>
        </p:txBody>
      </p:sp>
      <p:sp>
        <p:nvSpPr>
          <p:cNvPr id="135" name="Google Shape;135;p9: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www.olgac.net</a:t>
            </a:r>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www.olgac.net</a:t>
            </a:r>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www.olgac.net</a:t>
            </a:r>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www.olgac.net</a:t>
            </a:r>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www.olgac.net</a:t>
            </a:r>
            <a:endParaRPr/>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www.olgac.net</a:t>
            </a:r>
            <a:endParaRPr/>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www.olgac.net</a:t>
            </a:r>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www.olgac.net</a:t>
            </a:r>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www.olgac.net</a:t>
            </a:r>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www.olgac.net</a:t>
            </a:r>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www.olgac.net</a:t>
            </a:r>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www.olgac.net</a:t>
            </a:r>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doi.org/10.1007/s00018-024-05281-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0IfiPL454v4?feature=oembed"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o_IpWcWKNXI?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bDq527wAmkw?feature=oembed"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2CU3uvjKXlk?feature=oembed"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_rjYI8XxEOs?feature=oembed"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alKMEPBEjdQ?feature=oembed"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https://www.youtube.com/embed/cLfkZtOf3mA?feature=oembed"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Smi9yXbsesg?feature=oembed"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minjts99_pY?feature=oembed"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minjts99_pY?feature=oembed"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Ukw-ctQBStY?feature=oembed"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ideo" Target="https://www.youtube.com/embed/uEn4M_752Mw?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ideo" Target="https://www.youtube.com/embed/H9cgJ_y7vKk?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en-US"/>
              <a:t>Protein-Protein Etkileşimleri</a:t>
            </a:r>
            <a:endParaRPr/>
          </a:p>
        </p:txBody>
      </p:sp>
      <p:sp>
        <p:nvSpPr>
          <p:cNvPr id="85" name="Google Shape;85;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Abdurrahman OLĞAÇ</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TAP (ardışık afiniteli saflaştırma)</a:t>
            </a:r>
            <a:endParaRPr/>
          </a:p>
        </p:txBody>
      </p:sp>
      <p:pic>
        <p:nvPicPr>
          <p:cNvPr id="144" name="Google Shape;144;p10"/>
          <p:cNvPicPr preferRelativeResize="0">
            <a:picLocks noGrp="1"/>
          </p:cNvPicPr>
          <p:nvPr>
            <p:ph type="body" idx="1"/>
          </p:nvPr>
        </p:nvPicPr>
        <p:blipFill rotWithShape="1">
          <a:blip r:embed="rId3">
            <a:alphaModFix/>
          </a:blip>
          <a:srcRect/>
          <a:stretch/>
        </p:blipFill>
        <p:spPr>
          <a:xfrm>
            <a:off x="0" y="2245860"/>
            <a:ext cx="5336944" cy="3240541"/>
          </a:xfrm>
          <a:prstGeom prst="rect">
            <a:avLst/>
          </a:prstGeom>
          <a:noFill/>
          <a:ln>
            <a:noFill/>
          </a:ln>
        </p:spPr>
      </p:pic>
      <p:pic>
        <p:nvPicPr>
          <p:cNvPr id="145" name="Google Shape;145;p10"/>
          <p:cNvPicPr preferRelativeResize="0"/>
          <p:nvPr/>
        </p:nvPicPr>
        <p:blipFill rotWithShape="1">
          <a:blip r:embed="rId4">
            <a:alphaModFix/>
          </a:blip>
          <a:srcRect/>
          <a:stretch/>
        </p:blipFill>
        <p:spPr>
          <a:xfrm>
            <a:off x="6096000" y="1690688"/>
            <a:ext cx="5610118" cy="4351338"/>
          </a:xfrm>
          <a:prstGeom prst="rect">
            <a:avLst/>
          </a:prstGeom>
          <a:noFill/>
          <a:ln>
            <a:noFill/>
          </a:ln>
        </p:spPr>
      </p:pic>
      <p:sp>
        <p:nvSpPr>
          <p:cNvPr id="2" name="Footer Placeholder 1">
            <a:extLst>
              <a:ext uri="{FF2B5EF4-FFF2-40B4-BE49-F238E27FC236}">
                <a16:creationId xmlns:a16="http://schemas.microsoft.com/office/drawing/2014/main" id="{C4CD489B-421C-4DD7-F8A0-3CBDAD7CFF7A}"/>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D5661B2B-72E6-1600-F48B-E60ADCE68F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151" name="Google Shape;15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en-US"/>
              <a:t>Diğer etiketler</a:t>
            </a:r>
            <a:endParaRPr/>
          </a:p>
          <a:p>
            <a:pPr marL="228600" lvl="0" indent="-228600" algn="l" rtl="0">
              <a:lnSpc>
                <a:spcPct val="90000"/>
              </a:lnSpc>
              <a:spcBef>
                <a:spcPts val="1000"/>
              </a:spcBef>
              <a:spcAft>
                <a:spcPts val="0"/>
              </a:spcAft>
              <a:buClr>
                <a:schemeClr val="dk1"/>
              </a:buClr>
              <a:buSzPts val="2800"/>
              <a:buFont typeface="Arial"/>
              <a:buChar char="•"/>
            </a:pPr>
            <a:r>
              <a:rPr lang="en-US"/>
              <a:t>HA, Flag ve His</a:t>
            </a:r>
            <a:endParaRPr/>
          </a:p>
          <a:p>
            <a:pPr marL="742950" lvl="1" indent="-285750" algn="l" rtl="0">
              <a:lnSpc>
                <a:spcPct val="90000"/>
              </a:lnSpc>
              <a:spcBef>
                <a:spcPts val="500"/>
              </a:spcBef>
              <a:spcAft>
                <a:spcPts val="0"/>
              </a:spcAft>
              <a:buClr>
                <a:schemeClr val="dk1"/>
              </a:buClr>
              <a:buSzPts val="2400"/>
              <a:buFont typeface="Arial"/>
              <a:buChar char="•"/>
            </a:pPr>
            <a:r>
              <a:rPr lang="en-US"/>
              <a:t>Anti-etiket antikorları MS analizini etkileyebilir</a:t>
            </a:r>
            <a:endParaRPr/>
          </a:p>
          <a:p>
            <a:pPr marL="228600" lvl="0" indent="-228600" algn="l" rtl="0">
              <a:lnSpc>
                <a:spcPct val="90000"/>
              </a:lnSpc>
              <a:spcBef>
                <a:spcPts val="1000"/>
              </a:spcBef>
              <a:spcAft>
                <a:spcPts val="0"/>
              </a:spcAft>
              <a:buClr>
                <a:schemeClr val="dk1"/>
              </a:buClr>
              <a:buSzPts val="2800"/>
              <a:buFont typeface="Arial"/>
              <a:buChar char="•"/>
            </a:pPr>
            <a:r>
              <a:rPr lang="en-US"/>
              <a:t>Streptavidin bağlanma peptidi (SBP)</a:t>
            </a:r>
            <a:endParaRPr/>
          </a:p>
          <a:p>
            <a:pPr marL="742950" lvl="1" indent="-285750" algn="l" rtl="0">
              <a:lnSpc>
                <a:spcPct val="90000"/>
              </a:lnSpc>
              <a:spcBef>
                <a:spcPts val="500"/>
              </a:spcBef>
              <a:spcAft>
                <a:spcPts val="0"/>
              </a:spcAft>
              <a:buClr>
                <a:schemeClr val="dk1"/>
              </a:buClr>
              <a:buSzPts val="2400"/>
              <a:buFont typeface="Arial"/>
              <a:buChar char="•"/>
            </a:pPr>
            <a:r>
              <a:rPr lang="en-US"/>
              <a:t>Streptavidin boncuklarına yüksek afinitesi vardır</a:t>
            </a:r>
            <a:endParaRPr/>
          </a:p>
          <a:p>
            <a:pPr marL="742950" lvl="1" indent="-285750" algn="l" rtl="0">
              <a:lnSpc>
                <a:spcPct val="90000"/>
              </a:lnSpc>
              <a:spcBef>
                <a:spcPts val="500"/>
              </a:spcBef>
              <a:spcAft>
                <a:spcPts val="0"/>
              </a:spcAft>
              <a:buClr>
                <a:schemeClr val="dk1"/>
              </a:buClr>
              <a:buSzPts val="2400"/>
              <a:buFont typeface="Arial"/>
              <a:buChar char="•"/>
            </a:pPr>
            <a:r>
              <a:rPr lang="en-US"/>
              <a:t>Geleneksel TAP etiketi ile karşılaştırıldığında saflaştırma veriminde 10 kat artış sağlar</a:t>
            </a:r>
            <a:endParaRPr/>
          </a:p>
          <a:p>
            <a:pPr marL="742950" lvl="1" indent="-285750" algn="l" rtl="0">
              <a:lnSpc>
                <a:spcPct val="90000"/>
              </a:lnSpc>
              <a:spcBef>
                <a:spcPts val="500"/>
              </a:spcBef>
              <a:spcAft>
                <a:spcPts val="0"/>
              </a:spcAft>
              <a:buClr>
                <a:schemeClr val="dk1"/>
              </a:buClr>
              <a:buSzPts val="2400"/>
              <a:buFont typeface="Arial"/>
              <a:buChar char="•"/>
            </a:pPr>
            <a:r>
              <a:rPr lang="en-US"/>
              <a:t>Wnt/β-katenin yolundaki komplekslerin bileşenlerini tanımlamada başarılı bir şekilde kullanılmıştır</a:t>
            </a:r>
            <a:endParaRPr/>
          </a:p>
          <a:p>
            <a:pPr marL="228600" lvl="0" indent="-50800" algn="l" rtl="0">
              <a:lnSpc>
                <a:spcPct val="90000"/>
              </a:lnSpc>
              <a:spcBef>
                <a:spcPts val="1000"/>
              </a:spcBef>
              <a:spcAft>
                <a:spcPts val="0"/>
              </a:spcAft>
              <a:buClr>
                <a:schemeClr val="dk1"/>
              </a:buClr>
              <a:buSzPts val="2800"/>
              <a:buNone/>
            </a:pPr>
            <a:endParaRPr/>
          </a:p>
        </p:txBody>
      </p:sp>
      <p:sp>
        <p:nvSpPr>
          <p:cNvPr id="2" name="Footer Placeholder 1">
            <a:extLst>
              <a:ext uri="{FF2B5EF4-FFF2-40B4-BE49-F238E27FC236}">
                <a16:creationId xmlns:a16="http://schemas.microsoft.com/office/drawing/2014/main" id="{731612F3-F1DA-6374-4B7A-36DEB2D27E32}"/>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B4D65F3D-18CB-5A3B-29A5-D06952079A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pic>
        <p:nvPicPr>
          <p:cNvPr id="157" name="Google Shape;157;p12"/>
          <p:cNvPicPr preferRelativeResize="0">
            <a:picLocks noGrp="1"/>
          </p:cNvPicPr>
          <p:nvPr>
            <p:ph type="body" idx="1"/>
          </p:nvPr>
        </p:nvPicPr>
        <p:blipFill rotWithShape="1">
          <a:blip r:embed="rId3">
            <a:alphaModFix/>
          </a:blip>
          <a:srcRect/>
          <a:stretch/>
        </p:blipFill>
        <p:spPr>
          <a:xfrm>
            <a:off x="1085850" y="52347"/>
            <a:ext cx="9323989" cy="6805653"/>
          </a:xfrm>
          <a:prstGeom prst="rect">
            <a:avLst/>
          </a:prstGeom>
          <a:noFill/>
          <a:ln>
            <a:noFill/>
          </a:ln>
        </p:spPr>
      </p:pic>
      <p:sp>
        <p:nvSpPr>
          <p:cNvPr id="2" name="Footer Placeholder 1">
            <a:extLst>
              <a:ext uri="{FF2B5EF4-FFF2-40B4-BE49-F238E27FC236}">
                <a16:creationId xmlns:a16="http://schemas.microsoft.com/office/drawing/2014/main" id="{9A3939E7-A1AC-86CE-34A1-A78D71389543}"/>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C53B652A-3E52-6200-7BCC-C9742C6E6E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pic>
        <p:nvPicPr>
          <p:cNvPr id="163" name="Google Shape;163;p13"/>
          <p:cNvPicPr preferRelativeResize="0">
            <a:picLocks noGrp="1"/>
          </p:cNvPicPr>
          <p:nvPr>
            <p:ph type="body" idx="1"/>
          </p:nvPr>
        </p:nvPicPr>
        <p:blipFill rotWithShape="1">
          <a:blip r:embed="rId3">
            <a:alphaModFix/>
          </a:blip>
          <a:srcRect/>
          <a:stretch/>
        </p:blipFill>
        <p:spPr>
          <a:xfrm>
            <a:off x="2119764" y="480634"/>
            <a:ext cx="7952472" cy="5896732"/>
          </a:xfrm>
          <a:prstGeom prst="rect">
            <a:avLst/>
          </a:prstGeom>
          <a:noFill/>
          <a:ln>
            <a:noFill/>
          </a:ln>
        </p:spPr>
      </p:pic>
      <p:sp>
        <p:nvSpPr>
          <p:cNvPr id="2" name="Footer Placeholder 1">
            <a:extLst>
              <a:ext uri="{FF2B5EF4-FFF2-40B4-BE49-F238E27FC236}">
                <a16:creationId xmlns:a16="http://schemas.microsoft.com/office/drawing/2014/main" id="{58C5C081-C95F-92D1-C041-1E55A4601C79}"/>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A72D12D4-348E-D9C5-3507-E4050856DA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169" name="Google Shape;16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70" name="Google Shape;170;p14"/>
          <p:cNvPicPr preferRelativeResize="0"/>
          <p:nvPr/>
        </p:nvPicPr>
        <p:blipFill rotWithShape="1">
          <a:blip r:embed="rId3">
            <a:alphaModFix/>
          </a:blip>
          <a:srcRect/>
          <a:stretch/>
        </p:blipFill>
        <p:spPr>
          <a:xfrm>
            <a:off x="3757286" y="766391"/>
            <a:ext cx="4677428" cy="5325218"/>
          </a:xfrm>
          <a:prstGeom prst="rect">
            <a:avLst/>
          </a:prstGeom>
          <a:noFill/>
          <a:ln>
            <a:noFill/>
          </a:ln>
        </p:spPr>
      </p:pic>
      <p:sp>
        <p:nvSpPr>
          <p:cNvPr id="2" name="Footer Placeholder 1">
            <a:extLst>
              <a:ext uri="{FF2B5EF4-FFF2-40B4-BE49-F238E27FC236}">
                <a16:creationId xmlns:a16="http://schemas.microsoft.com/office/drawing/2014/main" id="{DCF8ED90-F637-6B4B-307F-9576EE42E1EE}"/>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853754D3-C19F-BA8F-A181-CFB9EE6759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pic>
        <p:nvPicPr>
          <p:cNvPr id="176" name="Google Shape;176;p15"/>
          <p:cNvPicPr preferRelativeResize="0">
            <a:picLocks noGrp="1"/>
          </p:cNvPicPr>
          <p:nvPr>
            <p:ph type="body" idx="1"/>
          </p:nvPr>
        </p:nvPicPr>
        <p:blipFill rotWithShape="1">
          <a:blip r:embed="rId3">
            <a:alphaModFix/>
          </a:blip>
          <a:srcRect/>
          <a:stretch/>
        </p:blipFill>
        <p:spPr>
          <a:xfrm>
            <a:off x="3601292" y="1825625"/>
            <a:ext cx="4989415" cy="4351338"/>
          </a:xfrm>
          <a:prstGeom prst="rect">
            <a:avLst/>
          </a:prstGeom>
          <a:noFill/>
          <a:ln>
            <a:noFill/>
          </a:ln>
        </p:spPr>
      </p:pic>
      <p:sp>
        <p:nvSpPr>
          <p:cNvPr id="2" name="Footer Placeholder 1">
            <a:extLst>
              <a:ext uri="{FF2B5EF4-FFF2-40B4-BE49-F238E27FC236}">
                <a16:creationId xmlns:a16="http://schemas.microsoft.com/office/drawing/2014/main" id="{9431A62E-AA39-2537-F3A4-7E67770D94FE}"/>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2FF97AC0-D202-756D-4E28-1AADD6462A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sp useBgFill="1">
        <p:nvSpPr>
          <p:cNvPr id="187" name="Rectangle 18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Google Shape;181;p16"/>
          <p:cNvSpPr txBox="1">
            <a:spLocks noGrp="1"/>
          </p:cNvSpPr>
          <p:nvPr>
            <p:ph type="title"/>
          </p:nvPr>
        </p:nvSpPr>
        <p:spPr>
          <a:xfrm>
            <a:off x="137652" y="1153572"/>
            <a:ext cx="3749582"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Play"/>
              <a:buNone/>
            </a:pPr>
            <a:r>
              <a:rPr lang="en-US" dirty="0">
                <a:solidFill>
                  <a:srgbClr val="FFFFFF"/>
                </a:solidFill>
              </a:rPr>
              <a:t>Protein-protein </a:t>
            </a:r>
            <a:r>
              <a:rPr lang="en-US" dirty="0" err="1">
                <a:solidFill>
                  <a:srgbClr val="FFFFFF"/>
                </a:solidFill>
              </a:rPr>
              <a:t>etkileşimleri</a:t>
            </a:r>
            <a:r>
              <a:rPr lang="en-US" dirty="0">
                <a:solidFill>
                  <a:srgbClr val="FFFFFF"/>
                </a:solidFill>
              </a:rPr>
              <a:t> </a:t>
            </a:r>
            <a:r>
              <a:rPr lang="en-US" dirty="0" err="1">
                <a:solidFill>
                  <a:srgbClr val="FFFFFF"/>
                </a:solidFill>
              </a:rPr>
              <a:t>veritabanları</a:t>
            </a:r>
            <a:br>
              <a:rPr lang="en-US" dirty="0">
                <a:solidFill>
                  <a:srgbClr val="FFFFFF"/>
                </a:solidFill>
              </a:rPr>
            </a:br>
            <a:endParaRPr lang="en-US" dirty="0">
              <a:solidFill>
                <a:srgbClr val="FFFFFF"/>
              </a:solidFill>
            </a:endParaRPr>
          </a:p>
        </p:txBody>
      </p:sp>
      <p:sp>
        <p:nvSpPr>
          <p:cNvPr id="191" name="Arc 19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2" name="Google Shape;182;p16"/>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228600" lvl="0" indent="-228600" rtl="0">
              <a:spcBef>
                <a:spcPts val="0"/>
              </a:spcBef>
              <a:spcAft>
                <a:spcPts val="0"/>
              </a:spcAft>
              <a:buClr>
                <a:schemeClr val="dk1"/>
              </a:buClr>
              <a:buSzPct val="100000"/>
              <a:buChar char="•"/>
            </a:pPr>
            <a:r>
              <a:rPr lang="en-US" sz="2600"/>
              <a:t>MINT – Moleküler Etkileşim Veritabanı</a:t>
            </a:r>
          </a:p>
          <a:p>
            <a:pPr marL="0" lvl="0" indent="0" rtl="0">
              <a:spcBef>
                <a:spcPts val="1000"/>
              </a:spcBef>
              <a:spcAft>
                <a:spcPts val="0"/>
              </a:spcAft>
              <a:buClr>
                <a:schemeClr val="dk1"/>
              </a:buClr>
              <a:buSzPct val="100000"/>
              <a:buNone/>
            </a:pPr>
            <a:r>
              <a:rPr lang="en-US" sz="2600"/>
              <a:t>35.000 proteinle &gt;240.000 etkileşim</a:t>
            </a:r>
          </a:p>
          <a:p>
            <a:pPr marL="0" lvl="0" indent="0" rtl="0">
              <a:spcBef>
                <a:spcPts val="1000"/>
              </a:spcBef>
              <a:spcAft>
                <a:spcPts val="0"/>
              </a:spcAft>
              <a:buClr>
                <a:schemeClr val="dk1"/>
              </a:buClr>
              <a:buSzPct val="100000"/>
              <a:buNone/>
            </a:pPr>
            <a:r>
              <a:rPr lang="en-US" sz="2600"/>
              <a:t>Birden fazla türü kapsar</a:t>
            </a:r>
          </a:p>
          <a:p>
            <a:pPr marL="228600" lvl="0" indent="-228600" rtl="0">
              <a:spcBef>
                <a:spcPts val="1000"/>
              </a:spcBef>
              <a:spcAft>
                <a:spcPts val="0"/>
              </a:spcAft>
              <a:buClr>
                <a:schemeClr val="dk1"/>
              </a:buClr>
              <a:buSzPct val="100000"/>
              <a:buChar char="•"/>
            </a:pPr>
            <a:r>
              <a:rPr lang="en-US" sz="2600"/>
              <a:t>DIP – Etkileşimde Bulunan Proteinler Veritabanı (UCLA)</a:t>
            </a:r>
          </a:p>
          <a:p>
            <a:pPr marL="0" lvl="0" indent="0" rtl="0">
              <a:spcBef>
                <a:spcPts val="1000"/>
              </a:spcBef>
              <a:spcAft>
                <a:spcPts val="0"/>
              </a:spcAft>
              <a:buClr>
                <a:schemeClr val="dk1"/>
              </a:buClr>
              <a:buSzPct val="100000"/>
              <a:buNone/>
            </a:pPr>
            <a:r>
              <a:rPr lang="en-US" sz="2600"/>
              <a:t>27.000 proteinle &gt;79.000 etkileşim</a:t>
            </a:r>
          </a:p>
          <a:p>
            <a:pPr marL="228600" lvl="0" indent="-228600" rtl="0">
              <a:spcBef>
                <a:spcPts val="1000"/>
              </a:spcBef>
              <a:spcAft>
                <a:spcPts val="0"/>
              </a:spcAft>
              <a:buClr>
                <a:schemeClr val="dk1"/>
              </a:buClr>
              <a:buSzPct val="100000"/>
              <a:buChar char="•"/>
            </a:pPr>
            <a:r>
              <a:rPr lang="en-US" sz="2600"/>
              <a:t>CCSB – Proteomik tabanlı etkileşim ağları (Harvard)</a:t>
            </a:r>
          </a:p>
          <a:p>
            <a:pPr marL="0" lvl="0" indent="0" rtl="0">
              <a:spcBef>
                <a:spcPts val="1000"/>
              </a:spcBef>
              <a:spcAft>
                <a:spcPts val="0"/>
              </a:spcAft>
              <a:buClr>
                <a:schemeClr val="dk1"/>
              </a:buClr>
              <a:buSzPct val="100000"/>
              <a:buNone/>
            </a:pPr>
            <a:r>
              <a:rPr lang="en-US" sz="2600"/>
              <a:t>İnsan, virüsler, C. elegans, S. cerevisiae</a:t>
            </a:r>
          </a:p>
          <a:p>
            <a:pPr marL="0" lvl="0" indent="0" rtl="0">
              <a:spcBef>
                <a:spcPts val="1000"/>
              </a:spcBef>
              <a:spcAft>
                <a:spcPts val="0"/>
              </a:spcAft>
              <a:buClr>
                <a:schemeClr val="dk1"/>
              </a:buClr>
              <a:buSzPct val="100000"/>
              <a:buNone/>
            </a:pPr>
            <a:r>
              <a:rPr lang="en-US" sz="2600"/>
              <a:t>Bazı yayımlanmamış veriler</a:t>
            </a:r>
          </a:p>
          <a:p>
            <a:pPr marL="228600" lvl="0" indent="-228600" rtl="0">
              <a:spcBef>
                <a:spcPts val="1000"/>
              </a:spcBef>
              <a:spcAft>
                <a:spcPts val="0"/>
              </a:spcAft>
              <a:buClr>
                <a:schemeClr val="dk1"/>
              </a:buClr>
              <a:buSzPct val="100000"/>
              <a:buChar char="•"/>
            </a:pPr>
            <a:r>
              <a:rPr lang="en-US" sz="2600"/>
              <a:t>IntAct – EBI moleküler etkileşim veritabanı</a:t>
            </a:r>
          </a:p>
          <a:p>
            <a:pPr marL="0" lvl="0" indent="0" rtl="0">
              <a:spcBef>
                <a:spcPts val="1000"/>
              </a:spcBef>
              <a:spcAft>
                <a:spcPts val="0"/>
              </a:spcAft>
              <a:buClr>
                <a:schemeClr val="dk1"/>
              </a:buClr>
              <a:buSzPct val="100000"/>
              <a:buNone/>
            </a:pPr>
            <a:r>
              <a:rPr lang="en-US" sz="2600"/>
              <a:t>Birden fazla kaynaktan düzenlenmiş veriler</a:t>
            </a:r>
          </a:p>
        </p:txBody>
      </p:sp>
      <p:sp>
        <p:nvSpPr>
          <p:cNvPr id="2" name="Footer Placeholder 1">
            <a:extLst>
              <a:ext uri="{FF2B5EF4-FFF2-40B4-BE49-F238E27FC236}">
                <a16:creationId xmlns:a16="http://schemas.microsoft.com/office/drawing/2014/main" id="{B9EB04DD-AFC1-5D90-F397-C444D940FA2A}"/>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7D14A6EC-FB05-B687-2826-C1B0ED4E35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pic>
        <p:nvPicPr>
          <p:cNvPr id="188" name="Google Shape;188;p17"/>
          <p:cNvPicPr preferRelativeResize="0">
            <a:picLocks noGrp="1"/>
          </p:cNvPicPr>
          <p:nvPr>
            <p:ph type="body" idx="1"/>
          </p:nvPr>
        </p:nvPicPr>
        <p:blipFill rotWithShape="1">
          <a:blip r:embed="rId3">
            <a:alphaModFix/>
          </a:blip>
          <a:srcRect/>
          <a:stretch/>
        </p:blipFill>
        <p:spPr>
          <a:xfrm>
            <a:off x="2962944" y="-298143"/>
            <a:ext cx="6266111" cy="6407560"/>
          </a:xfrm>
          <a:prstGeom prst="rect">
            <a:avLst/>
          </a:prstGeom>
          <a:noFill/>
          <a:ln>
            <a:noFill/>
          </a:ln>
        </p:spPr>
      </p:pic>
      <p:sp>
        <p:nvSpPr>
          <p:cNvPr id="2" name="Footer Placeholder 1">
            <a:extLst>
              <a:ext uri="{FF2B5EF4-FFF2-40B4-BE49-F238E27FC236}">
                <a16:creationId xmlns:a16="http://schemas.microsoft.com/office/drawing/2014/main" id="{8B40AACD-FC19-A908-E072-95F5E561C3A7}"/>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BB59C0A5-4152-7497-D980-82A75A3122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2"/>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Google Shape;193;p18"/>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Play"/>
              <a:buNone/>
            </a:pPr>
            <a:r>
              <a:rPr lang="en-US">
                <a:solidFill>
                  <a:srgbClr val="FFFFFF"/>
                </a:solidFill>
              </a:rPr>
              <a:t>STRING veritabanı</a:t>
            </a:r>
          </a:p>
        </p:txBody>
      </p:sp>
      <p:sp>
        <p:nvSpPr>
          <p:cNvPr id="203" name="Arc 2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4" name="Google Shape;194;p18"/>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228600" lvl="0" indent="-228600" rtl="0">
              <a:spcBef>
                <a:spcPts val="0"/>
              </a:spcBef>
              <a:spcAft>
                <a:spcPts val="0"/>
              </a:spcAft>
              <a:buClr>
                <a:schemeClr val="dk1"/>
              </a:buClr>
              <a:buSzPts val="2800"/>
              <a:buFont typeface="Arial"/>
              <a:buChar char="•"/>
            </a:pPr>
            <a:r>
              <a:rPr lang="en-US"/>
              <a:t>Etkileşimde Bulunan Genlerin Geri Kazanımı için Arama Aracı</a:t>
            </a:r>
          </a:p>
          <a:p>
            <a:pPr marL="742950" lvl="1" indent="-285750" rtl="0">
              <a:spcBef>
                <a:spcPts val="500"/>
              </a:spcBef>
              <a:spcAft>
                <a:spcPts val="0"/>
              </a:spcAft>
              <a:buClr>
                <a:schemeClr val="dk1"/>
              </a:buClr>
              <a:buSzPts val="2400"/>
              <a:buFont typeface="Arial"/>
              <a:buChar char="•"/>
            </a:pPr>
            <a:r>
              <a:rPr lang="en-US"/>
              <a:t>Mevcut PPI veri kaynaklarından bilgileri entegre eder</a:t>
            </a:r>
          </a:p>
          <a:p>
            <a:pPr marL="742950" lvl="1" indent="-285750" rtl="0">
              <a:spcBef>
                <a:spcPts val="500"/>
              </a:spcBef>
              <a:spcAft>
                <a:spcPts val="0"/>
              </a:spcAft>
              <a:buClr>
                <a:schemeClr val="dk1"/>
              </a:buClr>
              <a:buSzPts val="2400"/>
              <a:buFont typeface="Arial"/>
              <a:buChar char="•"/>
            </a:pPr>
            <a:r>
              <a:rPr lang="en-US"/>
              <a:t>Etkileşimlerin güven skoru sağlar</a:t>
            </a:r>
          </a:p>
          <a:p>
            <a:pPr marL="742950" lvl="1" indent="-285750" rtl="0">
              <a:spcBef>
                <a:spcPts val="500"/>
              </a:spcBef>
              <a:spcAft>
                <a:spcPts val="0"/>
              </a:spcAft>
              <a:buClr>
                <a:schemeClr val="dk1"/>
              </a:buClr>
              <a:buSzPts val="2400"/>
              <a:buFont typeface="Arial"/>
              <a:buChar char="•"/>
            </a:pPr>
            <a:r>
              <a:rPr lang="en-US"/>
              <a:t>Yeni dizilenmiş genomlarda etkileşim tahmin algoritmalarını periyodik olarak çalıştırır</a:t>
            </a:r>
          </a:p>
          <a:p>
            <a:pPr marL="228600" lvl="0" indent="-228600" rtl="0">
              <a:spcBef>
                <a:spcPts val="1000"/>
              </a:spcBef>
              <a:spcAft>
                <a:spcPts val="0"/>
              </a:spcAft>
              <a:buClr>
                <a:schemeClr val="dk1"/>
              </a:buClr>
              <a:buSzPts val="2800"/>
              <a:buFont typeface="Arial"/>
              <a:buChar char="•"/>
            </a:pPr>
            <a:r>
              <a:rPr lang="en-US"/>
              <a:t>v.10 &gt;2000 organizmayı kapsar</a:t>
            </a:r>
          </a:p>
          <a:p>
            <a:pPr marL="228600" lvl="0" indent="-50800" rtl="0">
              <a:spcBef>
                <a:spcPts val="1000"/>
              </a:spcBef>
              <a:spcAft>
                <a:spcPts val="0"/>
              </a:spcAft>
              <a:buClr>
                <a:schemeClr val="dk1"/>
              </a:buClr>
              <a:buSzPts val="2800"/>
              <a:buFont typeface="Arial"/>
              <a:buNone/>
            </a:pPr>
            <a:endParaRPr lang="en-US"/>
          </a:p>
          <a:p>
            <a:pPr marL="0" lvl="0" indent="0" rtl="0">
              <a:spcBef>
                <a:spcPts val="1000"/>
              </a:spcBef>
              <a:spcAft>
                <a:spcPts val="0"/>
              </a:spcAft>
              <a:buClr>
                <a:schemeClr val="dk1"/>
              </a:buClr>
              <a:buSzPts val="2800"/>
              <a:buNone/>
            </a:pPr>
            <a:r>
              <a:rPr lang="en-US"/>
              <a:t>string-db.org</a:t>
            </a:r>
          </a:p>
          <a:p>
            <a:pPr marL="228600" lvl="0" indent="-50800" rtl="0">
              <a:spcBef>
                <a:spcPts val="1000"/>
              </a:spcBef>
              <a:spcAft>
                <a:spcPts val="0"/>
              </a:spcAft>
              <a:buClr>
                <a:schemeClr val="dk1"/>
              </a:buClr>
              <a:buSzPts val="2800"/>
              <a:buFont typeface="Arial"/>
              <a:buNone/>
            </a:pPr>
            <a:endParaRPr lang="en-US"/>
          </a:p>
          <a:p>
            <a:pPr marL="228600" lvl="0" indent="-50800" rtl="0">
              <a:spcBef>
                <a:spcPts val="1000"/>
              </a:spcBef>
              <a:spcAft>
                <a:spcPts val="0"/>
              </a:spcAft>
              <a:buClr>
                <a:schemeClr val="dk1"/>
              </a:buClr>
              <a:buSzPts val="2800"/>
              <a:buNone/>
            </a:pPr>
            <a:endParaRPr lang="en-US"/>
          </a:p>
        </p:txBody>
      </p:sp>
      <p:sp>
        <p:nvSpPr>
          <p:cNvPr id="2" name="Footer Placeholder 1">
            <a:extLst>
              <a:ext uri="{FF2B5EF4-FFF2-40B4-BE49-F238E27FC236}">
                <a16:creationId xmlns:a16="http://schemas.microsoft.com/office/drawing/2014/main" id="{EC85F9C8-FFD6-C437-DAD4-5811E35C7A8F}"/>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C886602D-A3CC-3F95-04AD-32EECCAF31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8"/>
        <p:cNvGrpSpPr/>
        <p:nvPr/>
      </p:nvGrpSpPr>
      <p:grpSpPr>
        <a:xfrm>
          <a:off x="0" y="0"/>
          <a:ext cx="0" cy="0"/>
          <a:chOff x="0" y="0"/>
          <a:chExt cx="0" cy="0"/>
        </a:xfrm>
      </p:grpSpPr>
      <p:sp useBgFill="1">
        <p:nvSpPr>
          <p:cNvPr id="207" name="Rectangle 206">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Google Shape;199;p19"/>
          <p:cNvSpPr txBox="1">
            <a:spLocks noGrp="1"/>
          </p:cNvSpPr>
          <p:nvPr>
            <p:ph type="title"/>
          </p:nvPr>
        </p:nvSpPr>
        <p:spPr>
          <a:xfrm>
            <a:off x="638881" y="670218"/>
            <a:ext cx="10909640" cy="1065836"/>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buClr>
                <a:schemeClr val="dk1"/>
              </a:buClr>
              <a:buSzPts val="4400"/>
            </a:pPr>
            <a:r>
              <a:rPr lang="en-US" sz="6600" kern="1200">
                <a:solidFill>
                  <a:schemeClr val="tx1"/>
                </a:solidFill>
                <a:latin typeface="+mj-lt"/>
                <a:ea typeface="+mj-ea"/>
                <a:cs typeface="+mj-cs"/>
              </a:rPr>
              <a:t>STRING Veritabanında Ağlar</a:t>
            </a:r>
          </a:p>
        </p:txBody>
      </p:sp>
      <p:sp>
        <p:nvSpPr>
          <p:cNvPr id="209"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2" name="Google Shape;202;p19"/>
          <p:cNvPicPr preferRelativeResize="0"/>
          <p:nvPr/>
        </p:nvPicPr>
        <p:blipFill rotWithShape="1">
          <a:blip r:embed="rId3"/>
          <a:stretch/>
        </p:blipFill>
        <p:spPr>
          <a:xfrm>
            <a:off x="292608" y="3066858"/>
            <a:ext cx="3758184" cy="2705892"/>
          </a:xfrm>
          <a:prstGeom prst="rect">
            <a:avLst/>
          </a:prstGeom>
          <a:noFill/>
        </p:spPr>
      </p:pic>
      <p:pic>
        <p:nvPicPr>
          <p:cNvPr id="200" name="Google Shape;200;p19"/>
          <p:cNvPicPr preferRelativeResize="0">
            <a:picLocks noGrp="1"/>
          </p:cNvPicPr>
          <p:nvPr>
            <p:ph type="body" idx="1"/>
          </p:nvPr>
        </p:nvPicPr>
        <p:blipFill rotWithShape="1">
          <a:blip r:embed="rId4"/>
          <a:srcRect t="13582"/>
          <a:stretch/>
        </p:blipFill>
        <p:spPr>
          <a:xfrm>
            <a:off x="4216908" y="3274973"/>
            <a:ext cx="3758184" cy="2289662"/>
          </a:xfrm>
          <a:prstGeom prst="rect">
            <a:avLst/>
          </a:prstGeom>
          <a:noFill/>
        </p:spPr>
      </p:pic>
      <p:pic>
        <p:nvPicPr>
          <p:cNvPr id="201" name="Google Shape;201;p19"/>
          <p:cNvPicPr preferRelativeResize="0"/>
          <p:nvPr/>
        </p:nvPicPr>
        <p:blipFill rotWithShape="1">
          <a:blip r:embed="rId5"/>
          <a:stretch/>
        </p:blipFill>
        <p:spPr>
          <a:xfrm>
            <a:off x="8141208" y="3245372"/>
            <a:ext cx="3758184" cy="2348864"/>
          </a:xfrm>
          <a:prstGeom prst="rect">
            <a:avLst/>
          </a:prstGeom>
          <a:noFill/>
        </p:spPr>
      </p:pic>
      <p:sp>
        <p:nvSpPr>
          <p:cNvPr id="2" name="Footer Placeholder 1">
            <a:extLst>
              <a:ext uri="{FF2B5EF4-FFF2-40B4-BE49-F238E27FC236}">
                <a16:creationId xmlns:a16="http://schemas.microsoft.com/office/drawing/2014/main" id="{74362EB9-990B-8E84-DB2F-D4504877522D}"/>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E413DCA2-459F-729D-EC48-6A4BD9D5EF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2"/>
          <p:cNvPicPr preferRelativeResize="0"/>
          <p:nvPr/>
        </p:nvPicPr>
        <p:blipFill rotWithShape="1">
          <a:blip r:embed="rId3">
            <a:alphaModFix/>
          </a:blip>
          <a:srcRect/>
          <a:stretch/>
        </p:blipFill>
        <p:spPr>
          <a:xfrm>
            <a:off x="6042660" y="2867416"/>
            <a:ext cx="6149340" cy="3990584"/>
          </a:xfrm>
          <a:prstGeom prst="rect">
            <a:avLst/>
          </a:prstGeom>
          <a:noFill/>
          <a:ln>
            <a:noFill/>
          </a:ln>
        </p:spPr>
      </p:pic>
      <p:sp>
        <p:nvSpPr>
          <p:cNvPr id="91" name="Google Shape;9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92" name="Google Shape;92;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D2127"/>
              </a:buClr>
              <a:buSzPts val="2800"/>
              <a:buChar char="•"/>
            </a:pPr>
            <a:r>
              <a:rPr lang="en-US" b="0" i="0">
                <a:solidFill>
                  <a:srgbClr val="1D2127"/>
                </a:solidFill>
                <a:latin typeface="Open Sans"/>
                <a:ea typeface="Open Sans"/>
                <a:cs typeface="Open Sans"/>
                <a:sym typeface="Open Sans"/>
              </a:rPr>
              <a:t>Direct GPCR-EGFR interaction enables synergistic membrane-to-nucleus information transfer</a:t>
            </a:r>
            <a:endParaRPr/>
          </a:p>
          <a:p>
            <a:pPr marL="228600" lvl="0" indent="-50800" algn="l" rtl="0">
              <a:lnSpc>
                <a:spcPct val="90000"/>
              </a:lnSpc>
              <a:spcBef>
                <a:spcPts val="1000"/>
              </a:spcBef>
              <a:spcAft>
                <a:spcPts val="0"/>
              </a:spcAft>
              <a:buClr>
                <a:schemeClr val="dk1"/>
              </a:buClr>
              <a:buSzPts val="2800"/>
              <a:buNone/>
            </a:pPr>
            <a:endParaRPr b="0" i="0" u="sng">
              <a:solidFill>
                <a:srgbClr val="0099E6"/>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endParaRPr>
          </a:p>
          <a:p>
            <a:pPr marL="228600" lvl="0" indent="-228600" algn="l" rtl="0">
              <a:lnSpc>
                <a:spcPct val="90000"/>
              </a:lnSpc>
              <a:spcBef>
                <a:spcPts val="1000"/>
              </a:spcBef>
              <a:spcAft>
                <a:spcPts val="0"/>
              </a:spcAft>
              <a:buClr>
                <a:srgbClr val="0099E6"/>
              </a:buClr>
              <a:buSzPts val="2800"/>
              <a:buChar char="•"/>
            </a:pPr>
            <a:r>
              <a:rPr lang="en-US" b="0" i="0" u="sng">
                <a:solidFill>
                  <a:srgbClr val="0099E6"/>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10.1007/s00018-024-05281-5</a:t>
            </a:r>
            <a:endParaRPr/>
          </a:p>
        </p:txBody>
      </p:sp>
      <p:sp>
        <p:nvSpPr>
          <p:cNvPr id="2" name="Footer Placeholder 1">
            <a:extLst>
              <a:ext uri="{FF2B5EF4-FFF2-40B4-BE49-F238E27FC236}">
                <a16:creationId xmlns:a16="http://schemas.microsoft.com/office/drawing/2014/main" id="{A0E52565-70B2-BB99-3D8D-546A39CD001C}"/>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CA1A2043-AA6F-1F78-0A62-03BB617FF2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6"/>
        <p:cNvGrpSpPr/>
        <p:nvPr/>
      </p:nvGrpSpPr>
      <p:grpSpPr>
        <a:xfrm>
          <a:off x="0" y="0"/>
          <a:ext cx="0" cy="0"/>
          <a:chOff x="0" y="0"/>
          <a:chExt cx="0" cy="0"/>
        </a:xfrm>
      </p:grpSpPr>
      <p:sp useBgFill="1">
        <p:nvSpPr>
          <p:cNvPr id="214" name="Rectangle 213">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 name="Google Shape;207;p20"/>
          <p:cNvSpPr txBox="1">
            <a:spLocks noGrp="1"/>
          </p:cNvSpPr>
          <p:nvPr>
            <p:ph type="title"/>
          </p:nvPr>
        </p:nvSpPr>
        <p:spPr>
          <a:xfrm>
            <a:off x="638881" y="390525"/>
            <a:ext cx="10909640" cy="1510301"/>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buClr>
                <a:schemeClr val="dk1"/>
              </a:buClr>
              <a:buSzPts val="4400"/>
            </a:pPr>
            <a:r>
              <a:rPr lang="en-US" sz="6600" kern="1200">
                <a:solidFill>
                  <a:srgbClr val="FFFFFF"/>
                </a:solidFill>
                <a:latin typeface="+mj-lt"/>
                <a:ea typeface="+mj-ea"/>
                <a:cs typeface="+mj-cs"/>
              </a:rPr>
              <a:t>Etkileşim verisine erişim</a:t>
            </a:r>
          </a:p>
        </p:txBody>
      </p:sp>
      <p:sp>
        <p:nvSpPr>
          <p:cNvPr id="209" name="Google Shape;209;p20"/>
          <p:cNvSpPr txBox="1"/>
          <p:nvPr/>
        </p:nvSpPr>
        <p:spPr>
          <a:xfrm>
            <a:off x="2895601" y="1900826"/>
            <a:ext cx="6396204" cy="662542"/>
          </a:xfrm>
          <a:prstGeom prst="rect">
            <a:avLst/>
          </a:prstGeom>
        </p:spPr>
        <p:txBody>
          <a:bodyPr spcFirstLastPara="1" vert="horz" lIns="91440" tIns="45720" rIns="91440" bIns="45720" rtlCol="0" anchor="ctr" anchorCtr="0">
            <a:normAutofit/>
          </a:bodyPr>
          <a:lstStyle/>
          <a:p>
            <a:pPr marR="0" lvl="0" algn="ctr">
              <a:lnSpc>
                <a:spcPct val="90000"/>
              </a:lnSpc>
              <a:spcBef>
                <a:spcPts val="1000"/>
              </a:spcBef>
              <a:spcAft>
                <a:spcPts val="0"/>
              </a:spcAft>
            </a:pPr>
            <a:r>
              <a:rPr lang="en-US" sz="2400" b="0" i="0" u="none" strike="noStrike" kern="1200" cap="none">
                <a:solidFill>
                  <a:srgbClr val="FFFFFF"/>
                </a:solidFill>
                <a:latin typeface="+mn-lt"/>
                <a:ea typeface="+mn-ea"/>
                <a:cs typeface="+mn-cs"/>
                <a:sym typeface="Arial"/>
              </a:rPr>
              <a:t>UniProtKB’den</a:t>
            </a:r>
            <a:endParaRPr lang="en-US" sz="2400" kern="1200">
              <a:solidFill>
                <a:srgbClr val="FFFFFF"/>
              </a:solidFill>
              <a:latin typeface="+mn-lt"/>
              <a:ea typeface="+mn-ea"/>
              <a:cs typeface="+mn-cs"/>
              <a:sym typeface="Arial"/>
            </a:endParaRPr>
          </a:p>
        </p:txBody>
      </p:sp>
      <p:sp>
        <p:nvSpPr>
          <p:cNvPr id="218"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8" name="Google Shape;208;p20"/>
          <p:cNvPicPr preferRelativeResize="0">
            <a:picLocks noGrp="1"/>
          </p:cNvPicPr>
          <p:nvPr>
            <p:ph type="body" idx="1"/>
          </p:nvPr>
        </p:nvPicPr>
        <p:blipFill rotWithShape="1">
          <a:blip r:embed="rId3"/>
          <a:stretch/>
        </p:blipFill>
        <p:spPr>
          <a:xfrm>
            <a:off x="3148587" y="3067050"/>
            <a:ext cx="5891778" cy="3019537"/>
          </a:xfrm>
          <a:prstGeom prst="rect">
            <a:avLst/>
          </a:prstGeom>
          <a:noFill/>
        </p:spPr>
      </p:pic>
      <p:sp>
        <p:nvSpPr>
          <p:cNvPr id="2" name="Footer Placeholder 1">
            <a:extLst>
              <a:ext uri="{FF2B5EF4-FFF2-40B4-BE49-F238E27FC236}">
                <a16:creationId xmlns:a16="http://schemas.microsoft.com/office/drawing/2014/main" id="{DD856DF9-C5CD-16AC-E688-B98706D34C9C}"/>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3C78A7CC-F90B-DD80-A10A-187ACFC57A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3"/>
        <p:cNvGrpSpPr/>
        <p:nvPr/>
      </p:nvGrpSpPr>
      <p:grpSpPr>
        <a:xfrm>
          <a:off x="0" y="0"/>
          <a:ext cx="0" cy="0"/>
          <a:chOff x="0" y="0"/>
          <a:chExt cx="0" cy="0"/>
        </a:xfrm>
      </p:grpSpPr>
      <p:sp useBgFill="1">
        <p:nvSpPr>
          <p:cNvPr id="220" name="Rectangle 21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Google Shape;214;p21"/>
          <p:cNvSpPr txBox="1">
            <a:spLocks noGrp="1"/>
          </p:cNvSpPr>
          <p:nvPr>
            <p:ph type="title"/>
          </p:nvPr>
        </p:nvSpPr>
        <p:spPr>
          <a:xfrm>
            <a:off x="285135" y="1153572"/>
            <a:ext cx="3602099"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Play"/>
              <a:buNone/>
            </a:pPr>
            <a:r>
              <a:rPr lang="en-US" sz="3700" dirty="0">
                <a:solidFill>
                  <a:srgbClr val="FFFFFF"/>
                </a:solidFill>
              </a:rPr>
              <a:t>PPI </a:t>
            </a:r>
            <a:r>
              <a:rPr lang="en-US" sz="3700" dirty="0" err="1">
                <a:solidFill>
                  <a:srgbClr val="FFFFFF"/>
                </a:solidFill>
              </a:rPr>
              <a:t>anotasyonunun</a:t>
            </a:r>
            <a:r>
              <a:rPr lang="en-US" sz="3700" dirty="0">
                <a:solidFill>
                  <a:srgbClr val="FFFFFF"/>
                </a:solidFill>
              </a:rPr>
              <a:t> </a:t>
            </a:r>
            <a:r>
              <a:rPr lang="en-US" sz="3700" dirty="0" err="1">
                <a:solidFill>
                  <a:srgbClr val="FFFFFF"/>
                </a:solidFill>
              </a:rPr>
              <a:t>transferi</a:t>
            </a:r>
            <a:endParaRPr lang="en-US" sz="3700" dirty="0">
              <a:solidFill>
                <a:srgbClr val="FFFFFF"/>
              </a:solidFill>
            </a:endParaRPr>
          </a:p>
        </p:txBody>
      </p:sp>
      <p:sp>
        <p:nvSpPr>
          <p:cNvPr id="224" name="Arc 2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5" name="Google Shape;215;p21"/>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228600" lvl="0" indent="-228600" rtl="0">
              <a:spcBef>
                <a:spcPts val="0"/>
              </a:spcBef>
              <a:spcAft>
                <a:spcPts val="0"/>
              </a:spcAft>
              <a:buClr>
                <a:schemeClr val="dk1"/>
              </a:buClr>
              <a:buSzPts val="2800"/>
              <a:buFont typeface="Arial"/>
              <a:buChar char="•"/>
            </a:pPr>
            <a:r>
              <a:rPr lang="en-US"/>
              <a:t>Yüksek verimli PPI çalışmalarının çoğu model organizmalarda yapılmaktadır</a:t>
            </a:r>
          </a:p>
          <a:p>
            <a:pPr marL="228600" lvl="0" indent="-228600" rtl="0">
              <a:spcBef>
                <a:spcPts val="1000"/>
              </a:spcBef>
              <a:spcAft>
                <a:spcPts val="0"/>
              </a:spcAft>
              <a:buClr>
                <a:schemeClr val="dk1"/>
              </a:buClr>
              <a:buSzPts val="2800"/>
              <a:buFont typeface="Arial"/>
              <a:buChar char="•"/>
            </a:pPr>
            <a:r>
              <a:rPr lang="en-US"/>
              <a:t>Bu anotasyonu farklı bir organizmadaki homolog bir gene transfer edebilir misiniz?</a:t>
            </a:r>
          </a:p>
          <a:p>
            <a:pPr marL="228600" lvl="0" indent="-50800" rtl="0">
              <a:spcBef>
                <a:spcPts val="1000"/>
              </a:spcBef>
              <a:spcAft>
                <a:spcPts val="0"/>
              </a:spcAft>
              <a:buClr>
                <a:schemeClr val="dk1"/>
              </a:buClr>
              <a:buSzPts val="2800"/>
              <a:buNone/>
            </a:pPr>
            <a:endParaRPr lang="en-US"/>
          </a:p>
        </p:txBody>
      </p:sp>
      <p:sp>
        <p:nvSpPr>
          <p:cNvPr id="2" name="Footer Placeholder 1">
            <a:extLst>
              <a:ext uri="{FF2B5EF4-FFF2-40B4-BE49-F238E27FC236}">
                <a16:creationId xmlns:a16="http://schemas.microsoft.com/office/drawing/2014/main" id="{C17991EC-FD9E-B8A9-DF87-90713557991E}"/>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1EFD80C7-6B4D-5A91-E1B4-B1FC665E44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6" name="Rectangle 2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2"/>
          <p:cNvSpPr txBox="1">
            <a:spLocks noGrp="1"/>
          </p:cNvSpPr>
          <p:nvPr>
            <p:ph type="title"/>
          </p:nvPr>
        </p:nvSpPr>
        <p:spPr>
          <a:xfrm>
            <a:off x="0" y="1153572"/>
            <a:ext cx="3887234"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Play"/>
              <a:buNone/>
            </a:pPr>
            <a:r>
              <a:rPr lang="en-US">
                <a:solidFill>
                  <a:srgbClr val="FFFFFF"/>
                </a:solidFill>
              </a:rPr>
              <a:t>Homologları tanımlama</a:t>
            </a:r>
          </a:p>
        </p:txBody>
      </p:sp>
      <p:sp>
        <p:nvSpPr>
          <p:cNvPr id="230" name="Arc 2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1" name="Google Shape;221;p22"/>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228600" lvl="0" indent="-228600" rtl="0">
              <a:spcBef>
                <a:spcPts val="0"/>
              </a:spcBef>
              <a:spcAft>
                <a:spcPts val="0"/>
              </a:spcAft>
              <a:buClr>
                <a:schemeClr val="dk1"/>
              </a:buClr>
              <a:buSzPts val="2800"/>
              <a:buChar char="•"/>
            </a:pPr>
            <a:r>
              <a:rPr lang="en-US"/>
              <a:t>Bir proteinin ortologu genellikle başka bir türdeki en iyi eşleşen homolog olarak tanımlanır</a:t>
            </a:r>
          </a:p>
          <a:p>
            <a:pPr marL="228600" lvl="0" indent="-228600" rtl="0">
              <a:spcBef>
                <a:spcPts val="1000"/>
              </a:spcBef>
              <a:spcAft>
                <a:spcPts val="0"/>
              </a:spcAft>
              <a:buClr>
                <a:schemeClr val="dk1"/>
              </a:buClr>
              <a:buSzPts val="2800"/>
              <a:buChar char="•"/>
            </a:pPr>
            <a:r>
              <a:rPr lang="en-US"/>
              <a:t>Anlamlı BLASTP E-değerine sahip adaylar (&lt;10^-20)</a:t>
            </a:r>
          </a:p>
          <a:p>
            <a:pPr marL="228600" lvl="0" indent="-228600" rtl="0">
              <a:spcBef>
                <a:spcPts val="1000"/>
              </a:spcBef>
              <a:spcAft>
                <a:spcPts val="0"/>
              </a:spcAft>
              <a:buClr>
                <a:schemeClr val="dk1"/>
              </a:buClr>
              <a:buSzPts val="2800"/>
              <a:buChar char="•"/>
            </a:pPr>
            <a:r>
              <a:rPr lang="en-US"/>
              <a:t>Her iki dizideki kalıntıların ≥%80'inin BLASTP hizalamasına dahil edilmesi</a:t>
            </a:r>
          </a:p>
          <a:p>
            <a:pPr marL="228600" lvl="0" indent="-228600" rtl="0">
              <a:spcBef>
                <a:spcPts val="1000"/>
              </a:spcBef>
              <a:spcAft>
                <a:spcPts val="0"/>
              </a:spcAft>
              <a:buClr>
                <a:schemeClr val="dk1"/>
              </a:buClr>
              <a:buSzPts val="2800"/>
              <a:buChar char="•"/>
            </a:pPr>
            <a:r>
              <a:rPr lang="en-US"/>
              <a:t>Bir adayın karşılık gelen organizmadaki diğer adayın en iyi eşleşen homologu olması</a:t>
            </a:r>
          </a:p>
        </p:txBody>
      </p:sp>
      <p:sp>
        <p:nvSpPr>
          <p:cNvPr id="2" name="Footer Placeholder 1">
            <a:extLst>
              <a:ext uri="{FF2B5EF4-FFF2-40B4-BE49-F238E27FC236}">
                <a16:creationId xmlns:a16="http://schemas.microsoft.com/office/drawing/2014/main" id="{0898AD47-8103-DE10-D116-8E7D169661BF}"/>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063ACB77-5BDE-2462-38C9-1169D41E7B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İnterologlar</a:t>
            </a:r>
            <a:endParaRPr/>
          </a:p>
        </p:txBody>
      </p:sp>
      <p:sp>
        <p:nvSpPr>
          <p:cNvPr id="227" name="Google Shape;22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en-US"/>
              <a:t>Eğer bir organizmada A ve B proteinleri etkileşime girerse ve bunların ortologları A' ve B' başka bir türde etkileşime girerse, A—B ve A'—B' etkileşim çiftine interologlar denir</a:t>
            </a:r>
            <a:endParaRPr/>
          </a:p>
          <a:p>
            <a:pPr marL="228600" lvl="0" indent="-228600" algn="l" rtl="0">
              <a:lnSpc>
                <a:spcPct val="90000"/>
              </a:lnSpc>
              <a:spcBef>
                <a:spcPts val="1000"/>
              </a:spcBef>
              <a:spcAft>
                <a:spcPts val="0"/>
              </a:spcAft>
              <a:buClr>
                <a:schemeClr val="dk1"/>
              </a:buClr>
              <a:buSzPts val="2800"/>
              <a:buFont typeface="Arial"/>
              <a:buChar char="•"/>
            </a:pPr>
            <a:r>
              <a:rPr lang="en-US"/>
              <a:t>Homologları (A &amp; A', B &amp; B') birbirine hizalayın.</a:t>
            </a:r>
            <a:endParaRPr/>
          </a:p>
          <a:p>
            <a:pPr marL="228600" lvl="0" indent="-228600" algn="l" rtl="0">
              <a:lnSpc>
                <a:spcPct val="90000"/>
              </a:lnSpc>
              <a:spcBef>
                <a:spcPts val="1000"/>
              </a:spcBef>
              <a:spcAft>
                <a:spcPts val="0"/>
              </a:spcAft>
              <a:buClr>
                <a:schemeClr val="dk1"/>
              </a:buClr>
              <a:buSzPts val="2800"/>
              <a:buFont typeface="Arial"/>
              <a:buChar char="•"/>
            </a:pPr>
            <a:r>
              <a:rPr lang="en-US"/>
              <a:t>Her iki hizalamanın yüzde kimliğini ve E-değerini belirleyin</a:t>
            </a:r>
            <a:endParaRPr/>
          </a:p>
          <a:p>
            <a:pPr marL="228600" lvl="0" indent="-228600" algn="l" rtl="0">
              <a:lnSpc>
                <a:spcPct val="90000"/>
              </a:lnSpc>
              <a:spcBef>
                <a:spcPts val="1000"/>
              </a:spcBef>
              <a:spcAft>
                <a:spcPts val="0"/>
              </a:spcAft>
              <a:buClr>
                <a:schemeClr val="dk1"/>
              </a:buClr>
              <a:buSzPts val="2800"/>
              <a:buFont typeface="Arial"/>
              <a:buChar char="•"/>
            </a:pPr>
            <a:r>
              <a:rPr lang="en-US"/>
              <a:t>Ardından Ortak kimliği ve Ortak E-değerini hesaplayın</a:t>
            </a:r>
            <a:endParaRPr/>
          </a:p>
          <a:p>
            <a:pPr marL="228600" lvl="0" indent="-50800" algn="l" rtl="0">
              <a:lnSpc>
                <a:spcPct val="90000"/>
              </a:lnSpc>
              <a:spcBef>
                <a:spcPts val="1000"/>
              </a:spcBef>
              <a:spcAft>
                <a:spcPts val="0"/>
              </a:spcAft>
              <a:buClr>
                <a:schemeClr val="dk1"/>
              </a:buClr>
              <a:buSzPts val="2800"/>
              <a:buNone/>
            </a:pPr>
            <a:endParaRPr/>
          </a:p>
        </p:txBody>
      </p:sp>
      <p:pic>
        <p:nvPicPr>
          <p:cNvPr id="228" name="Google Shape;228;p23"/>
          <p:cNvPicPr preferRelativeResize="0"/>
          <p:nvPr/>
        </p:nvPicPr>
        <p:blipFill rotWithShape="1">
          <a:blip r:embed="rId3">
            <a:alphaModFix/>
          </a:blip>
          <a:srcRect/>
          <a:stretch/>
        </p:blipFill>
        <p:spPr>
          <a:xfrm>
            <a:off x="2554293" y="5190892"/>
            <a:ext cx="6430272" cy="1667108"/>
          </a:xfrm>
          <a:prstGeom prst="rect">
            <a:avLst/>
          </a:prstGeom>
          <a:noFill/>
          <a:ln>
            <a:noFill/>
          </a:ln>
        </p:spPr>
      </p:pic>
      <p:sp>
        <p:nvSpPr>
          <p:cNvPr id="2" name="Footer Placeholder 1">
            <a:extLst>
              <a:ext uri="{FF2B5EF4-FFF2-40B4-BE49-F238E27FC236}">
                <a16:creationId xmlns:a16="http://schemas.microsoft.com/office/drawing/2014/main" id="{07D9CB43-E694-249A-7DFD-9E2EFB77AE98}"/>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A49F0547-7220-4AC0-6D76-0662CB0EE2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Anotasyonun transferi</a:t>
            </a:r>
            <a:endParaRPr/>
          </a:p>
        </p:txBody>
      </p:sp>
      <p:sp>
        <p:nvSpPr>
          <p:cNvPr id="234" name="Google Shape;234;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en-US"/>
              <a:t>Maya, solucan ve sinek arasındaki etkileşim veri kümeleri karşılaştırıldı</a:t>
            </a:r>
            <a:endParaRPr/>
          </a:p>
          <a:p>
            <a:pPr marL="228600" lvl="0" indent="-228600" algn="l" rtl="0">
              <a:lnSpc>
                <a:spcPct val="90000"/>
              </a:lnSpc>
              <a:spcBef>
                <a:spcPts val="1000"/>
              </a:spcBef>
              <a:spcAft>
                <a:spcPts val="0"/>
              </a:spcAft>
              <a:buClr>
                <a:schemeClr val="dk1"/>
              </a:buClr>
              <a:buSzPts val="2800"/>
              <a:buFont typeface="Arial"/>
              <a:buChar char="•"/>
            </a:pPr>
            <a:r>
              <a:rPr lang="en-US"/>
              <a:t>İki proteinin ortak dizi kimliklerine dayanarak birbirleriyle etkileşime girme olasılığı değerlendirildi</a:t>
            </a:r>
            <a:endParaRPr/>
          </a:p>
          <a:p>
            <a:pPr marL="228600" lvl="0" indent="-228600" algn="l" rtl="0">
              <a:lnSpc>
                <a:spcPct val="90000"/>
              </a:lnSpc>
              <a:spcBef>
                <a:spcPts val="1000"/>
              </a:spcBef>
              <a:spcAft>
                <a:spcPts val="0"/>
              </a:spcAft>
              <a:buClr>
                <a:schemeClr val="dk1"/>
              </a:buClr>
              <a:buSzPts val="2800"/>
              <a:buFont typeface="Arial"/>
              <a:buChar char="•"/>
            </a:pPr>
            <a:r>
              <a:rPr lang="en-US"/>
              <a:t>Ortak E-değerlerine dayalı benzer analiz yapıldı</a:t>
            </a:r>
            <a:endParaRPr/>
          </a:p>
          <a:p>
            <a:pPr marL="742950" lvl="1" indent="-285750" algn="l" rtl="0">
              <a:lnSpc>
                <a:spcPct val="90000"/>
              </a:lnSpc>
              <a:spcBef>
                <a:spcPts val="500"/>
              </a:spcBef>
              <a:spcAft>
                <a:spcPts val="0"/>
              </a:spcAft>
              <a:buClr>
                <a:schemeClr val="dk1"/>
              </a:buClr>
              <a:buSzPts val="2400"/>
              <a:buFont typeface="Arial"/>
              <a:buChar char="•"/>
            </a:pPr>
            <a:r>
              <a:rPr lang="en-US"/>
              <a:t>Bilinen bir etkileşim çiftine sahip olan tüm protein çiftleri J₁ ≥ %80 ile birbirleriyle etkileşime girecektir</a:t>
            </a:r>
            <a:endParaRPr/>
          </a:p>
          <a:p>
            <a:pPr marL="742950" lvl="1" indent="-285750" algn="l" rtl="0">
              <a:lnSpc>
                <a:spcPct val="90000"/>
              </a:lnSpc>
              <a:spcBef>
                <a:spcPts val="500"/>
              </a:spcBef>
              <a:spcAft>
                <a:spcPts val="0"/>
              </a:spcAft>
              <a:buClr>
                <a:schemeClr val="dk1"/>
              </a:buClr>
              <a:buSzPts val="2400"/>
              <a:buFont typeface="Arial"/>
              <a:buChar char="•"/>
            </a:pPr>
            <a:r>
              <a:rPr lang="en-US"/>
              <a:t>Jₑ ≤ E⁻⁷⁰ olan protein çiftlerinin yarısından fazlası deneysel olarak doğrulanabilir.</a:t>
            </a:r>
            <a:endParaRPr/>
          </a:p>
          <a:p>
            <a:pPr marL="228600" lvl="0" indent="-50800" algn="l" rtl="0">
              <a:lnSpc>
                <a:spcPct val="90000"/>
              </a:lnSpc>
              <a:spcBef>
                <a:spcPts val="1000"/>
              </a:spcBef>
              <a:spcAft>
                <a:spcPts val="0"/>
              </a:spcAft>
              <a:buClr>
                <a:schemeClr val="dk1"/>
              </a:buClr>
              <a:buSzPts val="2800"/>
              <a:buNone/>
            </a:pPr>
            <a:endParaRPr/>
          </a:p>
        </p:txBody>
      </p:sp>
      <p:sp>
        <p:nvSpPr>
          <p:cNvPr id="2" name="Footer Placeholder 1">
            <a:extLst>
              <a:ext uri="{FF2B5EF4-FFF2-40B4-BE49-F238E27FC236}">
                <a16:creationId xmlns:a16="http://schemas.microsoft.com/office/drawing/2014/main" id="{3F287094-E84A-6AD6-0AE3-C771C7C8A92D}"/>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31353D4A-B8D8-7119-9D34-D6ACF5646B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Protein-Protein İnterologlarına Örnekler</a:t>
            </a:r>
            <a:endParaRPr/>
          </a:p>
        </p:txBody>
      </p:sp>
      <p:sp>
        <p:nvSpPr>
          <p:cNvPr id="240" name="Google Shape;240;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C. elegans'ta mpk-1'in 26 diğer proteinle etkileşime girdiği deneysel olarak gösterilmiştir (maya iki hibrit yöntemi ile)</a:t>
            </a:r>
            <a:endParaRPr/>
          </a:p>
          <a:p>
            <a:pPr marL="228600" lvl="0" indent="-228600" algn="l" rtl="0">
              <a:lnSpc>
                <a:spcPct val="90000"/>
              </a:lnSpc>
              <a:spcBef>
                <a:spcPts val="1000"/>
              </a:spcBef>
              <a:spcAft>
                <a:spcPts val="0"/>
              </a:spcAft>
              <a:buClr>
                <a:schemeClr val="dk1"/>
              </a:buClr>
              <a:buSzPts val="2800"/>
              <a:buChar char="•"/>
            </a:pPr>
            <a:r>
              <a:rPr lang="en-US"/>
              <a:t>Ste5, S. cerevisiae'deki Mpk-1'in homologudur</a:t>
            </a:r>
            <a:endParaRPr/>
          </a:p>
          <a:p>
            <a:pPr marL="228600" lvl="0" indent="-228600" algn="l" rtl="0">
              <a:lnSpc>
                <a:spcPct val="90000"/>
              </a:lnSpc>
              <a:spcBef>
                <a:spcPts val="1000"/>
              </a:spcBef>
              <a:spcAft>
                <a:spcPts val="0"/>
              </a:spcAft>
              <a:buClr>
                <a:schemeClr val="dk1"/>
              </a:buClr>
              <a:buSzPts val="2800"/>
              <a:buChar char="•"/>
            </a:pPr>
            <a:r>
              <a:rPr lang="en-US"/>
              <a:t>Mpk-1'in etkileşim ortakları ile S. cerevisiae'deki en yakın homologları arasındaki benzerliğe dayanarak, interolog yaklaşımı S. cerevisiae'deki Ste5 kompleksinin 6 alt biriminden 5'ini tahmin etmiştir</a:t>
            </a:r>
            <a:endParaRPr/>
          </a:p>
        </p:txBody>
      </p:sp>
      <p:sp>
        <p:nvSpPr>
          <p:cNvPr id="2" name="Footer Placeholder 1">
            <a:extLst>
              <a:ext uri="{FF2B5EF4-FFF2-40B4-BE49-F238E27FC236}">
                <a16:creationId xmlns:a16="http://schemas.microsoft.com/office/drawing/2014/main" id="{A87A99DA-D3D3-9216-EC32-073A15ACE7D8}"/>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B85EF468-3B66-3F8D-6BB8-FC1C663B33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Protein-protein etkileşimlerini tahmin etmeye ilgi neden?</a:t>
            </a:r>
            <a:endParaRPr/>
          </a:p>
        </p:txBody>
      </p:sp>
      <p:sp>
        <p:nvSpPr>
          <p:cNvPr id="246" name="Google Shape;246;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Protein-protein etkileşimlerini belirlemek zordur ve yüksek verimli (genom çapında) yöntemler hâlâ zor ve pahalıdır</a:t>
            </a:r>
            <a:endParaRPr/>
          </a:p>
          <a:p>
            <a:pPr marL="228600" lvl="0" indent="-228600" algn="l" rtl="0">
              <a:lnSpc>
                <a:spcPct val="90000"/>
              </a:lnSpc>
              <a:spcBef>
                <a:spcPts val="1000"/>
              </a:spcBef>
              <a:spcAft>
                <a:spcPts val="0"/>
              </a:spcAft>
              <a:buClr>
                <a:schemeClr val="dk1"/>
              </a:buClr>
              <a:buSzPts val="2800"/>
              <a:buChar char="•"/>
            </a:pPr>
            <a:r>
              <a:rPr lang="en-US"/>
              <a:t>Hedeflenmiş bir pull-down deneyi için aday etkileşim ortaklarını belirlemek, çoğu laboratuvar için daha uygulanabilir bir stratejidir</a:t>
            </a:r>
            <a:endParaRPr/>
          </a:p>
        </p:txBody>
      </p:sp>
      <p:sp>
        <p:nvSpPr>
          <p:cNvPr id="2" name="Footer Placeholder 1">
            <a:extLst>
              <a:ext uri="{FF2B5EF4-FFF2-40B4-BE49-F238E27FC236}">
                <a16:creationId xmlns:a16="http://schemas.microsoft.com/office/drawing/2014/main" id="{F2355B6D-B0A7-97E4-DA9E-A1F589C5037D}"/>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ACA38EB6-5D41-C051-3BDC-8FBE882A22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BIPS: BIANA Interolog Tahmin Sunucusu</a:t>
            </a:r>
            <a:endParaRPr/>
          </a:p>
        </p:txBody>
      </p:sp>
      <p:sp>
        <p:nvSpPr>
          <p:cNvPr id="252" name="Google Shape;252;p27"/>
          <p:cNvSpPr txBox="1">
            <a:spLocks noGrp="1"/>
          </p:cNvSpPr>
          <p:nvPr>
            <p:ph type="body" idx="1"/>
          </p:nvPr>
        </p:nvSpPr>
        <p:spPr>
          <a:xfrm>
            <a:off x="838200" y="1825625"/>
            <a:ext cx="6542314"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İnterolog kavramına dayalı</a:t>
            </a:r>
            <a:endParaRPr/>
          </a:p>
          <a:p>
            <a:pPr marL="228600" lvl="0" indent="-228600" algn="l" rtl="0">
              <a:lnSpc>
                <a:spcPct val="90000"/>
              </a:lnSpc>
              <a:spcBef>
                <a:spcPts val="1000"/>
              </a:spcBef>
              <a:spcAft>
                <a:spcPts val="0"/>
              </a:spcAft>
              <a:buClr>
                <a:schemeClr val="dk1"/>
              </a:buClr>
              <a:buSzPts val="2800"/>
              <a:buChar char="•"/>
            </a:pPr>
            <a:r>
              <a:rPr lang="en-US"/>
              <a:t>Önceden tanımlanmış hizalamalar</a:t>
            </a:r>
            <a:endParaRPr/>
          </a:p>
          <a:p>
            <a:pPr marL="228600" lvl="0" indent="-228600" algn="l" rtl="0">
              <a:lnSpc>
                <a:spcPct val="90000"/>
              </a:lnSpc>
              <a:spcBef>
                <a:spcPts val="1000"/>
              </a:spcBef>
              <a:spcAft>
                <a:spcPts val="0"/>
              </a:spcAft>
              <a:buClr>
                <a:schemeClr val="dk1"/>
              </a:buClr>
              <a:buSzPts val="2800"/>
              <a:buChar char="•"/>
            </a:pPr>
            <a:r>
              <a:rPr lang="en-US"/>
              <a:t>Tahmin edilen etkileşim ortaklarını almak için protein listesini gönderebilir</a:t>
            </a:r>
            <a:endParaRPr/>
          </a:p>
          <a:p>
            <a:pPr marL="228600" lvl="0" indent="-228600" algn="l" rtl="0">
              <a:lnSpc>
                <a:spcPct val="90000"/>
              </a:lnSpc>
              <a:spcBef>
                <a:spcPts val="1000"/>
              </a:spcBef>
              <a:spcAft>
                <a:spcPts val="0"/>
              </a:spcAft>
              <a:buClr>
                <a:schemeClr val="dk1"/>
              </a:buClr>
              <a:buSzPts val="2800"/>
              <a:buChar char="•"/>
            </a:pPr>
            <a:r>
              <a:rPr lang="en-US"/>
              <a:t>Güveni artırmak için tahmin edilen listeyi filtreleyebilir</a:t>
            </a:r>
            <a:endParaRPr/>
          </a:p>
        </p:txBody>
      </p:sp>
      <p:pic>
        <p:nvPicPr>
          <p:cNvPr id="253" name="Google Shape;253;p27"/>
          <p:cNvPicPr preferRelativeResize="0"/>
          <p:nvPr/>
        </p:nvPicPr>
        <p:blipFill rotWithShape="1">
          <a:blip r:embed="rId3">
            <a:alphaModFix/>
          </a:blip>
          <a:srcRect/>
          <a:stretch/>
        </p:blipFill>
        <p:spPr>
          <a:xfrm>
            <a:off x="7753063" y="2296081"/>
            <a:ext cx="4115374" cy="3410426"/>
          </a:xfrm>
          <a:prstGeom prst="rect">
            <a:avLst/>
          </a:prstGeom>
          <a:noFill/>
          <a:ln>
            <a:noFill/>
          </a:ln>
        </p:spPr>
      </p:pic>
      <p:sp>
        <p:nvSpPr>
          <p:cNvPr id="2" name="Footer Placeholder 1">
            <a:extLst>
              <a:ext uri="{FF2B5EF4-FFF2-40B4-BE49-F238E27FC236}">
                <a16:creationId xmlns:a16="http://schemas.microsoft.com/office/drawing/2014/main" id="{CD929B47-8F33-DFD6-0B20-F88BFADC26A3}"/>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D6FE0987-4B65-2FE0-A0D6-A1339974E8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en-US"/>
              <a:t>Protein-DNA Etkileşimleri</a:t>
            </a:r>
            <a:endParaRPr/>
          </a:p>
        </p:txBody>
      </p:sp>
      <p:sp>
        <p:nvSpPr>
          <p:cNvPr id="259" name="Google Shape;259;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Abdurrahman Olğaç</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dirty="0"/>
          </a:p>
        </p:txBody>
      </p:sp>
      <p:sp>
        <p:nvSpPr>
          <p:cNvPr id="271" name="Google Shape;27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90000"/>
              </a:lnSpc>
              <a:spcBef>
                <a:spcPts val="1000"/>
              </a:spcBef>
              <a:spcAft>
                <a:spcPts val="0"/>
              </a:spcAft>
              <a:buClr>
                <a:schemeClr val="dk1"/>
              </a:buClr>
              <a:buSzPct val="100000"/>
              <a:buNone/>
            </a:pPr>
            <a:r>
              <a:rPr lang="en-US" b="1" dirty="0"/>
              <a:t>Friedrich Miescher</a:t>
            </a:r>
            <a:r>
              <a:rPr lang="en-US" dirty="0"/>
              <a:t> 1869’da </a:t>
            </a:r>
            <a:r>
              <a:rPr lang="en-US" dirty="0" err="1"/>
              <a:t>beyaz</a:t>
            </a:r>
            <a:r>
              <a:rPr lang="en-US" dirty="0"/>
              <a:t> </a:t>
            </a:r>
            <a:r>
              <a:rPr lang="en-US" dirty="0" err="1"/>
              <a:t>kan</a:t>
            </a:r>
            <a:r>
              <a:rPr lang="en-US" dirty="0"/>
              <a:t> </a:t>
            </a:r>
            <a:r>
              <a:rPr lang="en-US" dirty="0" err="1"/>
              <a:t>hücrelerinden</a:t>
            </a:r>
            <a:r>
              <a:rPr lang="en-US" dirty="0"/>
              <a:t> </a:t>
            </a:r>
            <a:r>
              <a:rPr lang="en-US" b="1" dirty="0"/>
              <a:t>"</a:t>
            </a:r>
            <a:r>
              <a:rPr lang="en-US" b="1" dirty="0" err="1"/>
              <a:t>nüklein</a:t>
            </a:r>
            <a:r>
              <a:rPr lang="en-US" b="1" dirty="0"/>
              <a:t>"</a:t>
            </a:r>
            <a:r>
              <a:rPr lang="en-US" dirty="0"/>
              <a:t> </a:t>
            </a:r>
            <a:r>
              <a:rPr lang="en-US" dirty="0" err="1"/>
              <a:t>adını</a:t>
            </a:r>
            <a:r>
              <a:rPr lang="en-US" dirty="0"/>
              <a:t> </a:t>
            </a:r>
            <a:r>
              <a:rPr lang="en-US" dirty="0" err="1"/>
              <a:t>verdiği</a:t>
            </a:r>
            <a:r>
              <a:rPr lang="en-US" dirty="0"/>
              <a:t> </a:t>
            </a:r>
            <a:r>
              <a:rPr lang="en-US" dirty="0" err="1"/>
              <a:t>fosfor</a:t>
            </a:r>
            <a:r>
              <a:rPr lang="en-US" dirty="0"/>
              <a:t> </a:t>
            </a:r>
            <a:r>
              <a:rPr lang="en-US" dirty="0" err="1"/>
              <a:t>içeren</a:t>
            </a:r>
            <a:r>
              <a:rPr lang="en-US" dirty="0"/>
              <a:t> bir </a:t>
            </a:r>
            <a:r>
              <a:rPr lang="en-US" dirty="0" err="1"/>
              <a:t>maddeyi</a:t>
            </a:r>
            <a:r>
              <a:rPr lang="en-US" dirty="0"/>
              <a:t> (</a:t>
            </a:r>
            <a:r>
              <a:rPr lang="en-US" dirty="0" err="1"/>
              <a:t>bugünkü</a:t>
            </a:r>
            <a:r>
              <a:rPr lang="en-US" dirty="0"/>
              <a:t> </a:t>
            </a:r>
            <a:r>
              <a:rPr lang="en-US" dirty="0" err="1"/>
              <a:t>adıyla</a:t>
            </a:r>
            <a:r>
              <a:rPr lang="en-US" dirty="0"/>
              <a:t> DNA) </a:t>
            </a:r>
            <a:r>
              <a:rPr lang="en-US" dirty="0" err="1"/>
              <a:t>izole</a:t>
            </a:r>
            <a:r>
              <a:rPr lang="en-US" dirty="0"/>
              <a:t> </a:t>
            </a:r>
            <a:r>
              <a:rPr lang="en-US" dirty="0" err="1"/>
              <a:t>etti</a:t>
            </a:r>
            <a:r>
              <a:rPr lang="en-US" dirty="0"/>
              <a:t>. Bu, </a:t>
            </a:r>
            <a:r>
              <a:rPr lang="en-US" dirty="0" err="1"/>
              <a:t>DNA’nın</a:t>
            </a:r>
            <a:r>
              <a:rPr lang="en-US" dirty="0"/>
              <a:t> </a:t>
            </a:r>
            <a:r>
              <a:rPr lang="en-US" dirty="0" err="1"/>
              <a:t>biyolojik</a:t>
            </a:r>
            <a:r>
              <a:rPr lang="en-US" dirty="0"/>
              <a:t> </a:t>
            </a:r>
            <a:r>
              <a:rPr lang="en-US" dirty="0" err="1"/>
              <a:t>öneminin</a:t>
            </a:r>
            <a:r>
              <a:rPr lang="en-US" dirty="0"/>
              <a:t> </a:t>
            </a:r>
            <a:r>
              <a:rPr lang="en-US" dirty="0" err="1"/>
              <a:t>anlaşılmasında</a:t>
            </a:r>
            <a:r>
              <a:rPr lang="en-US" dirty="0"/>
              <a:t> ilk </a:t>
            </a:r>
            <a:r>
              <a:rPr lang="en-US" dirty="0" err="1"/>
              <a:t>adımlardan</a:t>
            </a:r>
            <a:r>
              <a:rPr lang="en-US" dirty="0"/>
              <a:t> </a:t>
            </a:r>
            <a:r>
              <a:rPr lang="en-US" dirty="0" err="1"/>
              <a:t>biriydi</a:t>
            </a:r>
            <a:r>
              <a:rPr lang="en-US" dirty="0"/>
              <a:t>. </a:t>
            </a:r>
            <a:r>
              <a:rPr lang="en-US" dirty="0" err="1"/>
              <a:t>Ancak</a:t>
            </a:r>
            <a:r>
              <a:rPr lang="en-US" dirty="0"/>
              <a:t>, </a:t>
            </a:r>
            <a:r>
              <a:rPr lang="en-US" dirty="0" err="1"/>
              <a:t>Miescher’in</a:t>
            </a:r>
            <a:r>
              <a:rPr lang="en-US" dirty="0"/>
              <a:t> </a:t>
            </a:r>
            <a:r>
              <a:rPr lang="en-US" dirty="0" err="1"/>
              <a:t>çalışması</a:t>
            </a:r>
            <a:r>
              <a:rPr lang="en-US" dirty="0"/>
              <a:t> protein-DNA </a:t>
            </a:r>
            <a:r>
              <a:rPr lang="en-US" dirty="0" err="1"/>
              <a:t>etkileşimlerini</a:t>
            </a:r>
            <a:r>
              <a:rPr lang="en-US" dirty="0"/>
              <a:t> </a:t>
            </a:r>
            <a:r>
              <a:rPr lang="en-US" dirty="0" err="1"/>
              <a:t>gözlemlemekten</a:t>
            </a:r>
            <a:r>
              <a:rPr lang="en-US" dirty="0"/>
              <a:t> </a:t>
            </a:r>
            <a:r>
              <a:rPr lang="en-US" dirty="0" err="1"/>
              <a:t>ziyade</a:t>
            </a:r>
            <a:r>
              <a:rPr lang="en-US" dirty="0"/>
              <a:t>, </a:t>
            </a:r>
            <a:r>
              <a:rPr lang="en-US" dirty="0" err="1"/>
              <a:t>DNA'nın</a:t>
            </a:r>
            <a:r>
              <a:rPr lang="en-US" dirty="0"/>
              <a:t> </a:t>
            </a:r>
            <a:r>
              <a:rPr lang="en-US" dirty="0" err="1"/>
              <a:t>varlığını</a:t>
            </a:r>
            <a:r>
              <a:rPr lang="en-US" dirty="0"/>
              <a:t> </a:t>
            </a:r>
            <a:r>
              <a:rPr lang="en-US" dirty="0" err="1"/>
              <a:t>keşfetmek</a:t>
            </a:r>
            <a:r>
              <a:rPr lang="en-US" dirty="0"/>
              <a:t> </a:t>
            </a:r>
            <a:r>
              <a:rPr lang="en-US" dirty="0" err="1"/>
              <a:t>üzerineydi</a:t>
            </a:r>
            <a:r>
              <a:rPr lang="en-US" dirty="0"/>
              <a:t>.</a:t>
            </a:r>
            <a:endParaRPr dirty="0"/>
          </a:p>
          <a:p>
            <a:pPr marL="0" lvl="0" indent="0" algn="just" rtl="0">
              <a:lnSpc>
                <a:spcPct val="90000"/>
              </a:lnSpc>
              <a:spcBef>
                <a:spcPts val="1000"/>
              </a:spcBef>
              <a:spcAft>
                <a:spcPts val="0"/>
              </a:spcAft>
              <a:buClr>
                <a:schemeClr val="dk1"/>
              </a:buClr>
              <a:buSzPct val="100000"/>
              <a:buNone/>
            </a:pPr>
            <a:r>
              <a:rPr lang="en-US" dirty="0"/>
              <a:t>Protein-DNA </a:t>
            </a:r>
            <a:r>
              <a:rPr lang="en-US" dirty="0" err="1"/>
              <a:t>ilişkisini</a:t>
            </a:r>
            <a:r>
              <a:rPr lang="en-US" dirty="0"/>
              <a:t> </a:t>
            </a:r>
            <a:r>
              <a:rPr lang="en-US" dirty="0" err="1"/>
              <a:t>spesifik</a:t>
            </a:r>
            <a:r>
              <a:rPr lang="en-US" dirty="0"/>
              <a:t> </a:t>
            </a:r>
            <a:r>
              <a:rPr lang="en-US" dirty="0" err="1"/>
              <a:t>olarak</a:t>
            </a:r>
            <a:r>
              <a:rPr lang="en-US" dirty="0"/>
              <a:t> </a:t>
            </a:r>
            <a:r>
              <a:rPr lang="en-US" dirty="0" err="1"/>
              <a:t>mikroskobik</a:t>
            </a:r>
            <a:r>
              <a:rPr lang="en-US" dirty="0"/>
              <a:t> </a:t>
            </a:r>
            <a:r>
              <a:rPr lang="en-US" dirty="0" err="1"/>
              <a:t>düzeyde</a:t>
            </a:r>
            <a:r>
              <a:rPr lang="en-US" dirty="0"/>
              <a:t> </a:t>
            </a:r>
            <a:r>
              <a:rPr lang="en-US" dirty="0" err="1"/>
              <a:t>gözlemleme</a:t>
            </a:r>
            <a:r>
              <a:rPr lang="en-US" dirty="0"/>
              <a:t> </a:t>
            </a:r>
            <a:r>
              <a:rPr lang="en-US" dirty="0" err="1"/>
              <a:t>düşüncesi</a:t>
            </a:r>
            <a:r>
              <a:rPr lang="en-US" dirty="0"/>
              <a:t>, </a:t>
            </a:r>
            <a:r>
              <a:rPr lang="en-US" dirty="0" err="1"/>
              <a:t>ancak</a:t>
            </a:r>
            <a:r>
              <a:rPr lang="en-US" dirty="0"/>
              <a:t> 20. </a:t>
            </a:r>
            <a:r>
              <a:rPr lang="en-US" dirty="0" err="1"/>
              <a:t>yüzyılın</a:t>
            </a:r>
            <a:r>
              <a:rPr lang="en-US" dirty="0"/>
              <a:t> </a:t>
            </a:r>
            <a:r>
              <a:rPr lang="en-US" dirty="0" err="1"/>
              <a:t>ortalarında</a:t>
            </a:r>
            <a:r>
              <a:rPr lang="en-US" dirty="0"/>
              <a:t>, </a:t>
            </a:r>
            <a:r>
              <a:rPr lang="en-US" dirty="0" err="1"/>
              <a:t>hücre</a:t>
            </a:r>
            <a:r>
              <a:rPr lang="en-US" dirty="0"/>
              <a:t> </a:t>
            </a:r>
            <a:r>
              <a:rPr lang="en-US" dirty="0" err="1"/>
              <a:t>biyolojisi</a:t>
            </a:r>
            <a:r>
              <a:rPr lang="en-US" dirty="0"/>
              <a:t> </a:t>
            </a:r>
            <a:r>
              <a:rPr lang="en-US" dirty="0" err="1"/>
              <a:t>ve</a:t>
            </a:r>
            <a:r>
              <a:rPr lang="en-US" dirty="0"/>
              <a:t> </a:t>
            </a:r>
            <a:r>
              <a:rPr lang="en-US" dirty="0" err="1"/>
              <a:t>genetik</a:t>
            </a:r>
            <a:r>
              <a:rPr lang="en-US" dirty="0"/>
              <a:t> </a:t>
            </a:r>
            <a:r>
              <a:rPr lang="en-US" dirty="0" err="1"/>
              <a:t>alanında</a:t>
            </a:r>
            <a:r>
              <a:rPr lang="en-US" dirty="0"/>
              <a:t> </a:t>
            </a:r>
            <a:r>
              <a:rPr lang="en-US" dirty="0" err="1"/>
              <a:t>kullanılan</a:t>
            </a:r>
            <a:r>
              <a:rPr lang="en-US" dirty="0"/>
              <a:t> </a:t>
            </a:r>
            <a:r>
              <a:rPr lang="en-US" dirty="0" err="1"/>
              <a:t>mikroskobik</a:t>
            </a:r>
            <a:r>
              <a:rPr lang="en-US" dirty="0"/>
              <a:t> </a:t>
            </a:r>
            <a:r>
              <a:rPr lang="en-US" dirty="0" err="1"/>
              <a:t>ve</a:t>
            </a:r>
            <a:r>
              <a:rPr lang="en-US" dirty="0"/>
              <a:t> </a:t>
            </a:r>
            <a:r>
              <a:rPr lang="en-US" dirty="0" err="1"/>
              <a:t>biyokimyasal</a:t>
            </a:r>
            <a:r>
              <a:rPr lang="en-US" dirty="0"/>
              <a:t> </a:t>
            </a:r>
            <a:r>
              <a:rPr lang="en-US" dirty="0" err="1"/>
              <a:t>tekniklerin</a:t>
            </a:r>
            <a:r>
              <a:rPr lang="en-US" dirty="0"/>
              <a:t> </a:t>
            </a:r>
            <a:r>
              <a:rPr lang="en-US" dirty="0" err="1"/>
              <a:t>gelişmesiyle</a:t>
            </a:r>
            <a:r>
              <a:rPr lang="en-US" dirty="0"/>
              <a:t> </a:t>
            </a:r>
            <a:r>
              <a:rPr lang="en-US" dirty="0" err="1"/>
              <a:t>mümkün</a:t>
            </a:r>
            <a:r>
              <a:rPr lang="en-US" dirty="0"/>
              <a:t> hale </a:t>
            </a:r>
            <a:r>
              <a:rPr lang="en-US" dirty="0" err="1"/>
              <a:t>gelmiştir</a:t>
            </a:r>
            <a:r>
              <a:rPr lang="en-US" dirty="0"/>
              <a:t>. Bu </a:t>
            </a:r>
            <a:r>
              <a:rPr lang="en-US" dirty="0" err="1"/>
              <a:t>gelişmeler</a:t>
            </a:r>
            <a:r>
              <a:rPr lang="en-US" dirty="0"/>
              <a:t> </a:t>
            </a:r>
            <a:r>
              <a:rPr lang="en-US" dirty="0" err="1"/>
              <a:t>ışığında</a:t>
            </a:r>
            <a:r>
              <a:rPr lang="en-US" dirty="0"/>
              <a:t> </a:t>
            </a:r>
            <a:r>
              <a:rPr lang="en-US" dirty="0" err="1"/>
              <a:t>proteinlerin</a:t>
            </a:r>
            <a:r>
              <a:rPr lang="en-US" dirty="0"/>
              <a:t> </a:t>
            </a:r>
            <a:r>
              <a:rPr lang="en-US" dirty="0" err="1"/>
              <a:t>DNA'ya</a:t>
            </a:r>
            <a:r>
              <a:rPr lang="en-US" dirty="0"/>
              <a:t> </a:t>
            </a:r>
            <a:r>
              <a:rPr lang="en-US" dirty="0" err="1"/>
              <a:t>bağlanma</a:t>
            </a:r>
            <a:r>
              <a:rPr lang="en-US" dirty="0"/>
              <a:t> </a:t>
            </a:r>
            <a:r>
              <a:rPr lang="en-US" dirty="0" err="1"/>
              <a:t>mekanizmaları</a:t>
            </a:r>
            <a:r>
              <a:rPr lang="en-US" dirty="0"/>
              <a:t> </a:t>
            </a:r>
            <a:r>
              <a:rPr lang="en-US" dirty="0" err="1"/>
              <a:t>gibi</a:t>
            </a:r>
            <a:r>
              <a:rPr lang="en-US" dirty="0"/>
              <a:t> </a:t>
            </a:r>
            <a:r>
              <a:rPr lang="en-US" dirty="0" err="1"/>
              <a:t>detaylar</a:t>
            </a:r>
            <a:r>
              <a:rPr lang="en-US" dirty="0"/>
              <a:t> </a:t>
            </a:r>
            <a:r>
              <a:rPr lang="en-US" dirty="0" err="1"/>
              <a:t>anlaşılmaya</a:t>
            </a:r>
            <a:r>
              <a:rPr lang="en-US" dirty="0"/>
              <a:t> </a:t>
            </a:r>
            <a:r>
              <a:rPr lang="en-US" dirty="0" err="1"/>
              <a:t>başlanmıştır</a:t>
            </a:r>
            <a:r>
              <a:rPr lang="en-US" dirty="0"/>
              <a:t>.</a:t>
            </a:r>
            <a:endParaRPr dirty="0"/>
          </a:p>
          <a:p>
            <a:pPr marL="228600" lvl="0" indent="-117475" algn="l" rtl="0">
              <a:lnSpc>
                <a:spcPct val="90000"/>
              </a:lnSpc>
              <a:spcBef>
                <a:spcPts val="1000"/>
              </a:spcBef>
              <a:spcAft>
                <a:spcPts val="0"/>
              </a:spcAft>
              <a:buClr>
                <a:schemeClr val="dk1"/>
              </a:buClr>
              <a:buSzPct val="100000"/>
              <a:buNone/>
            </a:pPr>
            <a:endParaRPr dirty="0"/>
          </a:p>
        </p:txBody>
      </p:sp>
      <p:sp>
        <p:nvSpPr>
          <p:cNvPr id="2" name="Footer Placeholder 1">
            <a:extLst>
              <a:ext uri="{FF2B5EF4-FFF2-40B4-BE49-F238E27FC236}">
                <a16:creationId xmlns:a16="http://schemas.microsoft.com/office/drawing/2014/main" id="{C0FEB5BA-F0BF-B086-2E19-337EFD06A360}"/>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67EC98ED-2A64-5406-3043-2169C41F71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p3"/>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Play"/>
              <a:buNone/>
            </a:pPr>
            <a:r>
              <a:rPr lang="en-US" dirty="0">
                <a:solidFill>
                  <a:srgbClr val="FFFFFF"/>
                </a:solidFill>
              </a:rPr>
              <a:t>PPI</a:t>
            </a:r>
          </a:p>
        </p:txBody>
      </p:sp>
      <p:sp>
        <p:nvSpPr>
          <p:cNvPr id="107" name="Arc 10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8" name="Google Shape;98;p3"/>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228600" lvl="0" indent="-228600" rtl="0">
              <a:spcBef>
                <a:spcPts val="0"/>
              </a:spcBef>
              <a:spcAft>
                <a:spcPts val="0"/>
              </a:spcAft>
              <a:buClr>
                <a:schemeClr val="dk1"/>
              </a:buClr>
              <a:buSzPts val="2800"/>
              <a:buChar char="•"/>
            </a:pPr>
            <a:r>
              <a:rPr lang="en-US" dirty="0"/>
              <a:t>Protein-protein </a:t>
            </a:r>
            <a:r>
              <a:rPr lang="en-US" dirty="0" err="1"/>
              <a:t>etkileşimleri</a:t>
            </a:r>
            <a:r>
              <a:rPr lang="en-US" dirty="0"/>
              <a:t> </a:t>
            </a:r>
            <a:r>
              <a:rPr lang="en-US" dirty="0" err="1"/>
              <a:t>çoğu</a:t>
            </a:r>
            <a:r>
              <a:rPr lang="en-US" dirty="0"/>
              <a:t> </a:t>
            </a:r>
            <a:r>
              <a:rPr lang="en-US" dirty="0" err="1"/>
              <a:t>hücresel</a:t>
            </a:r>
            <a:r>
              <a:rPr lang="en-US" dirty="0"/>
              <a:t> </a:t>
            </a:r>
            <a:r>
              <a:rPr lang="en-US" dirty="0" err="1"/>
              <a:t>sürecin</a:t>
            </a:r>
            <a:r>
              <a:rPr lang="en-US" dirty="0"/>
              <a:t> </a:t>
            </a:r>
            <a:r>
              <a:rPr lang="en-US" dirty="0" err="1"/>
              <a:t>sonucunu</a:t>
            </a:r>
            <a:r>
              <a:rPr lang="en-US" dirty="0"/>
              <a:t> </a:t>
            </a:r>
            <a:r>
              <a:rPr lang="en-US" dirty="0" err="1"/>
              <a:t>belirler</a:t>
            </a:r>
            <a:r>
              <a:rPr lang="en-US" dirty="0"/>
              <a:t>.</a:t>
            </a:r>
          </a:p>
          <a:p>
            <a:pPr marL="228600" lvl="0" indent="-228600" rtl="0">
              <a:spcBef>
                <a:spcPts val="1000"/>
              </a:spcBef>
              <a:spcAft>
                <a:spcPts val="0"/>
              </a:spcAft>
              <a:buClr>
                <a:schemeClr val="dk1"/>
              </a:buClr>
              <a:buSzPts val="2800"/>
              <a:buChar char="•"/>
            </a:pPr>
            <a:r>
              <a:rPr lang="en-US" dirty="0" err="1"/>
              <a:t>Yakın</a:t>
            </a:r>
            <a:r>
              <a:rPr lang="en-US" dirty="0"/>
              <a:t> homolog </a:t>
            </a:r>
            <a:r>
              <a:rPr lang="en-US" dirty="0" err="1"/>
              <a:t>olan</a:t>
            </a:r>
            <a:r>
              <a:rPr lang="en-US" dirty="0"/>
              <a:t> </a:t>
            </a:r>
            <a:r>
              <a:rPr lang="en-US" dirty="0" err="1"/>
              <a:t>proteinler</a:t>
            </a:r>
            <a:r>
              <a:rPr lang="en-US" dirty="0"/>
              <a:t> </a:t>
            </a:r>
            <a:r>
              <a:rPr lang="en-US" dirty="0" err="1"/>
              <a:t>genellikle</a:t>
            </a:r>
            <a:r>
              <a:rPr lang="en-US" dirty="0"/>
              <a:t> </a:t>
            </a:r>
            <a:r>
              <a:rPr lang="en-US" dirty="0" err="1"/>
              <a:t>aynı</a:t>
            </a:r>
            <a:r>
              <a:rPr lang="en-US" dirty="0"/>
              <a:t> </a:t>
            </a:r>
            <a:r>
              <a:rPr lang="en-US" dirty="0" err="1"/>
              <a:t>şekilde</a:t>
            </a:r>
            <a:r>
              <a:rPr lang="en-US" dirty="0"/>
              <a:t> </a:t>
            </a:r>
            <a:r>
              <a:rPr lang="en-US" dirty="0" err="1"/>
              <a:t>etkileşime</a:t>
            </a:r>
            <a:r>
              <a:rPr lang="en-US" dirty="0"/>
              <a:t> </a:t>
            </a:r>
            <a:r>
              <a:rPr lang="en-US" dirty="0" err="1"/>
              <a:t>girer</a:t>
            </a:r>
            <a:r>
              <a:rPr lang="en-US" dirty="0"/>
              <a:t>.</a:t>
            </a:r>
          </a:p>
          <a:p>
            <a:pPr marL="228600" lvl="0" indent="-228600" rtl="0">
              <a:spcBef>
                <a:spcPts val="1000"/>
              </a:spcBef>
              <a:spcAft>
                <a:spcPts val="0"/>
              </a:spcAft>
              <a:buClr>
                <a:schemeClr val="dk1"/>
              </a:buClr>
              <a:buSzPts val="2800"/>
              <a:buChar char="•"/>
            </a:pPr>
            <a:r>
              <a:rPr lang="en-US" dirty="0"/>
              <a:t>Protein-protein </a:t>
            </a:r>
            <a:r>
              <a:rPr lang="en-US" dirty="0" err="1"/>
              <a:t>etkileşimleri</a:t>
            </a:r>
            <a:r>
              <a:rPr lang="en-US" dirty="0"/>
              <a:t>, protein </a:t>
            </a:r>
            <a:r>
              <a:rPr lang="en-US" dirty="0" err="1"/>
              <a:t>dizisi</a:t>
            </a:r>
            <a:r>
              <a:rPr lang="en-US" dirty="0"/>
              <a:t> </a:t>
            </a:r>
            <a:r>
              <a:rPr lang="en-US" dirty="0" err="1"/>
              <a:t>ve</a:t>
            </a:r>
            <a:r>
              <a:rPr lang="en-US" dirty="0"/>
              <a:t> </a:t>
            </a:r>
            <a:r>
              <a:rPr lang="en-US" dirty="0" err="1"/>
              <a:t>yapısal</a:t>
            </a:r>
            <a:r>
              <a:rPr lang="en-US" dirty="0"/>
              <a:t> </a:t>
            </a:r>
            <a:r>
              <a:rPr lang="en-US" dirty="0" err="1"/>
              <a:t>ayrışma</a:t>
            </a:r>
            <a:r>
              <a:rPr lang="en-US" dirty="0"/>
              <a:t> </a:t>
            </a:r>
            <a:r>
              <a:rPr lang="en-US" dirty="0" err="1"/>
              <a:t>üzerinde</a:t>
            </a:r>
            <a:r>
              <a:rPr lang="en-US" dirty="0"/>
              <a:t> </a:t>
            </a:r>
            <a:r>
              <a:rPr lang="en-US" dirty="0" err="1"/>
              <a:t>evrimsel</a:t>
            </a:r>
            <a:r>
              <a:rPr lang="en-US" dirty="0"/>
              <a:t> </a:t>
            </a:r>
            <a:r>
              <a:rPr lang="en-US" dirty="0" err="1"/>
              <a:t>kısıtlamalar</a:t>
            </a:r>
            <a:r>
              <a:rPr lang="en-US" dirty="0"/>
              <a:t> </a:t>
            </a:r>
            <a:r>
              <a:rPr lang="en-US" dirty="0" err="1"/>
              <a:t>oluşturur</a:t>
            </a:r>
            <a:r>
              <a:rPr lang="en-US" dirty="0"/>
              <a:t>.</a:t>
            </a:r>
          </a:p>
          <a:p>
            <a:pPr marL="228600" lvl="0" indent="-228600" rtl="0">
              <a:spcBef>
                <a:spcPts val="1000"/>
              </a:spcBef>
              <a:spcAft>
                <a:spcPts val="0"/>
              </a:spcAft>
              <a:buClr>
                <a:schemeClr val="dk1"/>
              </a:buClr>
              <a:buSzPts val="2800"/>
              <a:buChar char="•"/>
            </a:pPr>
            <a:r>
              <a:rPr lang="en-US" dirty="0" err="1"/>
              <a:t>Ağlara</a:t>
            </a:r>
            <a:r>
              <a:rPr lang="en-US" dirty="0"/>
              <a:t> </a:t>
            </a:r>
            <a:r>
              <a:rPr lang="en-US" dirty="0" err="1"/>
              <a:t>öncüdür</a:t>
            </a:r>
            <a:r>
              <a:rPr lang="en-US" dirty="0"/>
              <a:t>.</a:t>
            </a:r>
          </a:p>
        </p:txBody>
      </p:sp>
      <p:sp>
        <p:nvSpPr>
          <p:cNvPr id="2" name="Footer Placeholder 1">
            <a:extLst>
              <a:ext uri="{FF2B5EF4-FFF2-40B4-BE49-F238E27FC236}">
                <a16:creationId xmlns:a16="http://schemas.microsoft.com/office/drawing/2014/main" id="{4D69154E-5313-E4B3-EF57-35600ECDB164}"/>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BCB423BC-CF9F-999F-39E0-D0B0355311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dirty="0"/>
          </a:p>
        </p:txBody>
      </p:sp>
      <p:sp>
        <p:nvSpPr>
          <p:cNvPr id="277" name="Google Shape;27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0" lvl="0" indent="0" algn="just" rtl="0">
              <a:lnSpc>
                <a:spcPct val="90000"/>
              </a:lnSpc>
              <a:spcBef>
                <a:spcPts val="0"/>
              </a:spcBef>
              <a:spcAft>
                <a:spcPts val="0"/>
              </a:spcAft>
              <a:buClr>
                <a:schemeClr val="dk1"/>
              </a:buClr>
              <a:buSzPct val="100000"/>
              <a:buNone/>
            </a:pPr>
            <a:r>
              <a:rPr lang="en-US" dirty="0"/>
              <a:t>Protein-DNA </a:t>
            </a:r>
            <a:r>
              <a:rPr lang="en-US" dirty="0" err="1"/>
              <a:t>etkileşimleriyle</a:t>
            </a:r>
            <a:r>
              <a:rPr lang="en-US" dirty="0"/>
              <a:t> </a:t>
            </a:r>
            <a:r>
              <a:rPr lang="en-US" dirty="0" err="1"/>
              <a:t>ilgili</a:t>
            </a:r>
            <a:r>
              <a:rPr lang="en-US" dirty="0"/>
              <a:t> ilk </a:t>
            </a:r>
            <a:r>
              <a:rPr lang="en-US" dirty="0" err="1"/>
              <a:t>doğrudan</a:t>
            </a:r>
            <a:r>
              <a:rPr lang="en-US" dirty="0"/>
              <a:t> </a:t>
            </a:r>
            <a:r>
              <a:rPr lang="en-US" dirty="0" err="1"/>
              <a:t>gözlemler</a:t>
            </a:r>
            <a:r>
              <a:rPr lang="en-US" dirty="0"/>
              <a:t> </a:t>
            </a:r>
            <a:r>
              <a:rPr lang="en-US" dirty="0" err="1"/>
              <a:t>ve</a:t>
            </a:r>
            <a:r>
              <a:rPr lang="en-US" dirty="0"/>
              <a:t> </a:t>
            </a:r>
            <a:r>
              <a:rPr lang="en-US" dirty="0" err="1"/>
              <a:t>kanıtlar</a:t>
            </a:r>
            <a:r>
              <a:rPr lang="en-US" dirty="0"/>
              <a:t>, </a:t>
            </a:r>
            <a:r>
              <a:rPr lang="en-US" dirty="0" err="1"/>
              <a:t>genellikle</a:t>
            </a:r>
            <a:r>
              <a:rPr lang="en-US" dirty="0"/>
              <a:t> </a:t>
            </a:r>
            <a:r>
              <a:rPr lang="en-US" b="1" dirty="0"/>
              <a:t>James Watson</a:t>
            </a:r>
            <a:r>
              <a:rPr lang="en-US" dirty="0"/>
              <a:t> </a:t>
            </a:r>
            <a:r>
              <a:rPr lang="en-US" dirty="0" err="1"/>
              <a:t>ve</a:t>
            </a:r>
            <a:r>
              <a:rPr lang="en-US" dirty="0"/>
              <a:t> </a:t>
            </a:r>
            <a:r>
              <a:rPr lang="en-US" b="1" dirty="0"/>
              <a:t>Francis </a:t>
            </a:r>
            <a:r>
              <a:rPr lang="en-US" b="1" dirty="0" err="1"/>
              <a:t>Crick</a:t>
            </a:r>
            <a:r>
              <a:rPr lang="en-US" dirty="0" err="1"/>
              <a:t>'in</a:t>
            </a:r>
            <a:r>
              <a:rPr lang="en-US" dirty="0"/>
              <a:t> 1953 </a:t>
            </a:r>
            <a:r>
              <a:rPr lang="en-US" dirty="0" err="1"/>
              <a:t>yılında</a:t>
            </a:r>
            <a:r>
              <a:rPr lang="en-US" dirty="0"/>
              <a:t> </a:t>
            </a:r>
            <a:r>
              <a:rPr lang="en-US" dirty="0" err="1"/>
              <a:t>DNA'nın</a:t>
            </a:r>
            <a:r>
              <a:rPr lang="en-US" dirty="0"/>
              <a:t> </a:t>
            </a:r>
            <a:r>
              <a:rPr lang="en-US" dirty="0" err="1"/>
              <a:t>çift</a:t>
            </a:r>
            <a:r>
              <a:rPr lang="en-US" dirty="0"/>
              <a:t> </a:t>
            </a:r>
            <a:r>
              <a:rPr lang="en-US" dirty="0" err="1"/>
              <a:t>sarmal</a:t>
            </a:r>
            <a:r>
              <a:rPr lang="en-US" dirty="0"/>
              <a:t> </a:t>
            </a:r>
            <a:r>
              <a:rPr lang="en-US" dirty="0" err="1"/>
              <a:t>yapısını</a:t>
            </a:r>
            <a:r>
              <a:rPr lang="en-US" dirty="0"/>
              <a:t> </a:t>
            </a:r>
            <a:r>
              <a:rPr lang="en-US" dirty="0" err="1"/>
              <a:t>keşfetmelerinden</a:t>
            </a:r>
            <a:r>
              <a:rPr lang="en-US" dirty="0"/>
              <a:t> </a:t>
            </a:r>
            <a:r>
              <a:rPr lang="en-US" dirty="0" err="1"/>
              <a:t>sonra</a:t>
            </a:r>
            <a:r>
              <a:rPr lang="en-US" dirty="0"/>
              <a:t> </a:t>
            </a:r>
            <a:r>
              <a:rPr lang="en-US" dirty="0" err="1"/>
              <a:t>hız</a:t>
            </a:r>
            <a:r>
              <a:rPr lang="en-US" dirty="0"/>
              <a:t> </a:t>
            </a:r>
            <a:r>
              <a:rPr lang="en-US" dirty="0" err="1"/>
              <a:t>kazanmıştır</a:t>
            </a:r>
            <a:r>
              <a:rPr lang="en-US" dirty="0"/>
              <a:t>. Bu </a:t>
            </a:r>
            <a:r>
              <a:rPr lang="en-US" dirty="0" err="1"/>
              <a:t>keşif</a:t>
            </a:r>
            <a:r>
              <a:rPr lang="en-US" dirty="0"/>
              <a:t>, </a:t>
            </a:r>
            <a:r>
              <a:rPr lang="en-US" dirty="0" err="1"/>
              <a:t>proteinlerin</a:t>
            </a:r>
            <a:r>
              <a:rPr lang="en-US" dirty="0"/>
              <a:t> DNA </a:t>
            </a:r>
            <a:r>
              <a:rPr lang="en-US" dirty="0" err="1"/>
              <a:t>ile</a:t>
            </a:r>
            <a:r>
              <a:rPr lang="en-US" dirty="0"/>
              <a:t> </a:t>
            </a:r>
            <a:r>
              <a:rPr lang="en-US" dirty="0" err="1"/>
              <a:t>nasıl</a:t>
            </a:r>
            <a:r>
              <a:rPr lang="en-US" dirty="0"/>
              <a:t> </a:t>
            </a:r>
            <a:r>
              <a:rPr lang="en-US" dirty="0" err="1"/>
              <a:t>etkileşime</a:t>
            </a:r>
            <a:r>
              <a:rPr lang="en-US" dirty="0"/>
              <a:t> </a:t>
            </a:r>
            <a:r>
              <a:rPr lang="en-US" dirty="0" err="1"/>
              <a:t>girdiğini</a:t>
            </a:r>
            <a:r>
              <a:rPr lang="en-US" dirty="0"/>
              <a:t> </a:t>
            </a:r>
            <a:r>
              <a:rPr lang="en-US" dirty="0" err="1"/>
              <a:t>anlamak</a:t>
            </a:r>
            <a:r>
              <a:rPr lang="en-US" dirty="0"/>
              <a:t> </a:t>
            </a:r>
            <a:r>
              <a:rPr lang="en-US" dirty="0" err="1"/>
              <a:t>için</a:t>
            </a:r>
            <a:r>
              <a:rPr lang="en-US" dirty="0"/>
              <a:t> </a:t>
            </a:r>
            <a:r>
              <a:rPr lang="en-US" dirty="0" err="1"/>
              <a:t>kritik</a:t>
            </a:r>
            <a:r>
              <a:rPr lang="en-US" dirty="0"/>
              <a:t> bir </a:t>
            </a:r>
            <a:r>
              <a:rPr lang="en-US" dirty="0" err="1"/>
              <a:t>dönüm</a:t>
            </a:r>
            <a:r>
              <a:rPr lang="en-US" dirty="0"/>
              <a:t> </a:t>
            </a:r>
            <a:r>
              <a:rPr lang="en-US" dirty="0" err="1"/>
              <a:t>noktası</a:t>
            </a:r>
            <a:r>
              <a:rPr lang="en-US" dirty="0"/>
              <a:t> </a:t>
            </a:r>
            <a:r>
              <a:rPr lang="en-US" dirty="0" err="1"/>
              <a:t>olmuştur</a:t>
            </a:r>
            <a:r>
              <a:rPr lang="en-US" dirty="0"/>
              <a:t>.</a:t>
            </a:r>
            <a:r>
              <a:rPr lang="tr-TR" dirty="0"/>
              <a:t> </a:t>
            </a:r>
            <a:r>
              <a:rPr lang="en-US" sz="2100" dirty="0"/>
              <a:t>Watson, J. D., &amp; Crick, F. H. C. (1953). "A Structure for Deoxyribose Nucleic Acid." </a:t>
            </a:r>
            <a:r>
              <a:rPr lang="en-US" sz="2100" i="1" dirty="0"/>
              <a:t>Nature</a:t>
            </a:r>
            <a:r>
              <a:rPr lang="en-US" sz="2100" dirty="0"/>
              <a:t>, 171(4356), 737–738. DOI: 10.1038/171737a0</a:t>
            </a:r>
            <a:endParaRPr sz="2100" dirty="0"/>
          </a:p>
          <a:p>
            <a:pPr marL="0" lvl="0" indent="0" algn="just" rtl="0">
              <a:lnSpc>
                <a:spcPct val="90000"/>
              </a:lnSpc>
              <a:spcBef>
                <a:spcPts val="1000"/>
              </a:spcBef>
              <a:spcAft>
                <a:spcPts val="0"/>
              </a:spcAft>
              <a:buClr>
                <a:schemeClr val="dk1"/>
              </a:buClr>
              <a:buSzPct val="100000"/>
              <a:buNone/>
            </a:pPr>
            <a:r>
              <a:rPr lang="en-US" dirty="0"/>
              <a:t>Bu </a:t>
            </a:r>
            <a:r>
              <a:rPr lang="en-US" dirty="0" err="1"/>
              <a:t>çalışmanın</a:t>
            </a:r>
            <a:r>
              <a:rPr lang="en-US" dirty="0"/>
              <a:t> </a:t>
            </a:r>
            <a:r>
              <a:rPr lang="en-US" dirty="0" err="1"/>
              <a:t>ardından</a:t>
            </a:r>
            <a:r>
              <a:rPr lang="en-US" dirty="0"/>
              <a:t>, </a:t>
            </a:r>
            <a:r>
              <a:rPr lang="en-US" dirty="0" err="1"/>
              <a:t>proteinlerin</a:t>
            </a:r>
            <a:r>
              <a:rPr lang="en-US" dirty="0"/>
              <a:t> </a:t>
            </a:r>
            <a:r>
              <a:rPr lang="en-US" dirty="0" err="1"/>
              <a:t>DNA'ya</a:t>
            </a:r>
            <a:r>
              <a:rPr lang="en-US" dirty="0"/>
              <a:t> </a:t>
            </a:r>
            <a:r>
              <a:rPr lang="en-US" dirty="0" err="1"/>
              <a:t>bağlanma</a:t>
            </a:r>
            <a:r>
              <a:rPr lang="en-US" dirty="0"/>
              <a:t> </a:t>
            </a:r>
            <a:r>
              <a:rPr lang="en-US" dirty="0" err="1"/>
              <a:t>mekanizmaları</a:t>
            </a:r>
            <a:r>
              <a:rPr lang="en-US" dirty="0"/>
              <a:t> </a:t>
            </a:r>
            <a:r>
              <a:rPr lang="en-US" dirty="0" err="1"/>
              <a:t>üzerinde</a:t>
            </a:r>
            <a:r>
              <a:rPr lang="en-US" dirty="0"/>
              <a:t> </a:t>
            </a:r>
            <a:r>
              <a:rPr lang="en-US" dirty="0" err="1"/>
              <a:t>daha</a:t>
            </a:r>
            <a:r>
              <a:rPr lang="en-US" dirty="0"/>
              <a:t> </a:t>
            </a:r>
            <a:r>
              <a:rPr lang="en-US" dirty="0" err="1"/>
              <a:t>kapsamlı</a:t>
            </a:r>
            <a:r>
              <a:rPr lang="en-US" dirty="0"/>
              <a:t> </a:t>
            </a:r>
            <a:r>
              <a:rPr lang="en-US" dirty="0" err="1"/>
              <a:t>araştırmalar</a:t>
            </a:r>
            <a:r>
              <a:rPr lang="en-US" dirty="0"/>
              <a:t> </a:t>
            </a:r>
            <a:r>
              <a:rPr lang="en-US" dirty="0" err="1"/>
              <a:t>yapılmıştır</a:t>
            </a:r>
            <a:r>
              <a:rPr lang="en-US" dirty="0"/>
              <a:t>. </a:t>
            </a:r>
            <a:r>
              <a:rPr lang="en-US" dirty="0" err="1"/>
              <a:t>Özellikle</a:t>
            </a:r>
            <a:r>
              <a:rPr lang="en-US" dirty="0"/>
              <a:t> 1960'larda </a:t>
            </a:r>
            <a:r>
              <a:rPr lang="en-US" b="1" dirty="0"/>
              <a:t>Lac operon</a:t>
            </a:r>
            <a:r>
              <a:rPr lang="en-US" dirty="0"/>
              <a:t> </a:t>
            </a:r>
            <a:r>
              <a:rPr lang="en-US" dirty="0" err="1"/>
              <a:t>sistemi</a:t>
            </a:r>
            <a:r>
              <a:rPr lang="en-US" dirty="0"/>
              <a:t> </a:t>
            </a:r>
            <a:r>
              <a:rPr lang="en-US" dirty="0" err="1"/>
              <a:t>üzerinde</a:t>
            </a:r>
            <a:r>
              <a:rPr lang="en-US" dirty="0"/>
              <a:t> </a:t>
            </a:r>
            <a:r>
              <a:rPr lang="en-US" dirty="0" err="1"/>
              <a:t>yapılan</a:t>
            </a:r>
            <a:r>
              <a:rPr lang="en-US" dirty="0"/>
              <a:t> </a:t>
            </a:r>
            <a:r>
              <a:rPr lang="en-US" dirty="0" err="1"/>
              <a:t>çalışmalar</a:t>
            </a:r>
            <a:r>
              <a:rPr lang="en-US" dirty="0"/>
              <a:t>, DNA </a:t>
            </a:r>
            <a:r>
              <a:rPr lang="en-US" dirty="0" err="1"/>
              <a:t>ile</a:t>
            </a:r>
            <a:r>
              <a:rPr lang="en-US" dirty="0"/>
              <a:t> </a:t>
            </a:r>
            <a:r>
              <a:rPr lang="en-US" dirty="0" err="1"/>
              <a:t>etkileşime</a:t>
            </a:r>
            <a:r>
              <a:rPr lang="en-US" dirty="0"/>
              <a:t> </a:t>
            </a:r>
            <a:r>
              <a:rPr lang="en-US" dirty="0" err="1"/>
              <a:t>giren</a:t>
            </a:r>
            <a:r>
              <a:rPr lang="en-US" dirty="0"/>
              <a:t> </a:t>
            </a:r>
            <a:r>
              <a:rPr lang="en-US" dirty="0" err="1"/>
              <a:t>proteinlerin</a:t>
            </a:r>
            <a:r>
              <a:rPr lang="en-US" dirty="0"/>
              <a:t> </a:t>
            </a:r>
            <a:r>
              <a:rPr lang="en-US" dirty="0" err="1"/>
              <a:t>hücredeki</a:t>
            </a:r>
            <a:r>
              <a:rPr lang="en-US" dirty="0"/>
              <a:t> gen </a:t>
            </a:r>
            <a:r>
              <a:rPr lang="en-US" dirty="0" err="1"/>
              <a:t>ifadesini</a:t>
            </a:r>
            <a:r>
              <a:rPr lang="en-US" dirty="0"/>
              <a:t> </a:t>
            </a:r>
            <a:r>
              <a:rPr lang="en-US" dirty="0" err="1"/>
              <a:t>nasıl</a:t>
            </a:r>
            <a:r>
              <a:rPr lang="en-US" dirty="0"/>
              <a:t> </a:t>
            </a:r>
            <a:r>
              <a:rPr lang="en-US" dirty="0" err="1"/>
              <a:t>kontrol</a:t>
            </a:r>
            <a:r>
              <a:rPr lang="en-US" dirty="0"/>
              <a:t> </a:t>
            </a:r>
            <a:r>
              <a:rPr lang="en-US" dirty="0" err="1"/>
              <a:t>ettiğini</a:t>
            </a:r>
            <a:r>
              <a:rPr lang="en-US" dirty="0"/>
              <a:t> </a:t>
            </a:r>
            <a:r>
              <a:rPr lang="en-US" dirty="0" err="1"/>
              <a:t>anlamaya</a:t>
            </a:r>
            <a:r>
              <a:rPr lang="en-US" dirty="0"/>
              <a:t> </a:t>
            </a:r>
            <a:r>
              <a:rPr lang="en-US" dirty="0" err="1"/>
              <a:t>yönelik</a:t>
            </a:r>
            <a:r>
              <a:rPr lang="en-US" dirty="0"/>
              <a:t> </a:t>
            </a:r>
            <a:r>
              <a:rPr lang="en-US" dirty="0" err="1"/>
              <a:t>en</a:t>
            </a:r>
            <a:r>
              <a:rPr lang="en-US" dirty="0"/>
              <a:t> </a:t>
            </a:r>
            <a:r>
              <a:rPr lang="en-US" dirty="0" err="1"/>
              <a:t>önemli</a:t>
            </a:r>
            <a:r>
              <a:rPr lang="en-US" dirty="0"/>
              <a:t> </a:t>
            </a:r>
            <a:r>
              <a:rPr lang="en-US" dirty="0" err="1"/>
              <a:t>keşiflerden</a:t>
            </a:r>
            <a:r>
              <a:rPr lang="en-US" dirty="0"/>
              <a:t> </a:t>
            </a:r>
            <a:r>
              <a:rPr lang="en-US" dirty="0" err="1"/>
              <a:t>biridir</a:t>
            </a:r>
            <a:r>
              <a:rPr lang="en-US" dirty="0"/>
              <a:t>.</a:t>
            </a:r>
            <a:r>
              <a:rPr lang="tr-TR" dirty="0"/>
              <a:t> </a:t>
            </a:r>
            <a:r>
              <a:rPr lang="en-US" sz="2100" dirty="0"/>
              <a:t>Jacob, F., &amp; Monod, J. (1961). "Genetic regulatory mechanisms in the synthesis of proteins." </a:t>
            </a:r>
            <a:r>
              <a:rPr lang="en-US" sz="2100" i="1" dirty="0"/>
              <a:t>Journal of Molecular Biology</a:t>
            </a:r>
            <a:r>
              <a:rPr lang="en-US" sz="2100" dirty="0"/>
              <a:t>, 3(3), 318-356. DOI: 10.1016/S0022-2836(61)80072-7</a:t>
            </a:r>
            <a:endParaRPr sz="2100" dirty="0"/>
          </a:p>
          <a:p>
            <a:pPr marL="0" lvl="0" indent="0" algn="just" rtl="0">
              <a:lnSpc>
                <a:spcPct val="90000"/>
              </a:lnSpc>
              <a:spcBef>
                <a:spcPts val="1000"/>
              </a:spcBef>
              <a:spcAft>
                <a:spcPts val="0"/>
              </a:spcAft>
              <a:buClr>
                <a:schemeClr val="dk1"/>
              </a:buClr>
              <a:buSzPct val="100000"/>
              <a:buNone/>
            </a:pPr>
            <a:r>
              <a:rPr lang="en-US" dirty="0"/>
              <a:t>Bu </a:t>
            </a:r>
            <a:r>
              <a:rPr lang="en-US" dirty="0" err="1"/>
              <a:t>makale</a:t>
            </a:r>
            <a:r>
              <a:rPr lang="en-US" dirty="0"/>
              <a:t>, </a:t>
            </a:r>
            <a:r>
              <a:rPr lang="en-US" dirty="0" err="1"/>
              <a:t>bakterilerdeki</a:t>
            </a:r>
            <a:r>
              <a:rPr lang="en-US" dirty="0"/>
              <a:t> gen </a:t>
            </a:r>
            <a:r>
              <a:rPr lang="en-US" dirty="0" err="1"/>
              <a:t>düzenleme</a:t>
            </a:r>
            <a:r>
              <a:rPr lang="en-US" dirty="0"/>
              <a:t> </a:t>
            </a:r>
            <a:r>
              <a:rPr lang="en-US" dirty="0" err="1"/>
              <a:t>sistemlerini</a:t>
            </a:r>
            <a:r>
              <a:rPr lang="en-US" dirty="0"/>
              <a:t> </a:t>
            </a:r>
            <a:r>
              <a:rPr lang="en-US" dirty="0" err="1"/>
              <a:t>tanımlayarak</a:t>
            </a:r>
            <a:r>
              <a:rPr lang="en-US" dirty="0"/>
              <a:t>, </a:t>
            </a:r>
            <a:r>
              <a:rPr lang="en-US" dirty="0" err="1"/>
              <a:t>proteinlerin</a:t>
            </a:r>
            <a:r>
              <a:rPr lang="en-US" dirty="0"/>
              <a:t> DNA </a:t>
            </a:r>
            <a:r>
              <a:rPr lang="en-US" dirty="0" err="1"/>
              <a:t>ile</a:t>
            </a:r>
            <a:r>
              <a:rPr lang="en-US" dirty="0"/>
              <a:t> </a:t>
            </a:r>
            <a:r>
              <a:rPr lang="en-US" dirty="0" err="1"/>
              <a:t>etkileşimde</a:t>
            </a:r>
            <a:r>
              <a:rPr lang="en-US" dirty="0"/>
              <a:t> </a:t>
            </a:r>
            <a:r>
              <a:rPr lang="en-US" dirty="0" err="1"/>
              <a:t>bulunarak</a:t>
            </a:r>
            <a:r>
              <a:rPr lang="en-US" dirty="0"/>
              <a:t> gen </a:t>
            </a:r>
            <a:r>
              <a:rPr lang="en-US" dirty="0" err="1"/>
              <a:t>ekspresyonunu</a:t>
            </a:r>
            <a:r>
              <a:rPr lang="en-US" dirty="0"/>
              <a:t> </a:t>
            </a:r>
            <a:r>
              <a:rPr lang="en-US" dirty="0" err="1"/>
              <a:t>düzenlediğini</a:t>
            </a:r>
            <a:r>
              <a:rPr lang="en-US" dirty="0"/>
              <a:t> </a:t>
            </a:r>
            <a:r>
              <a:rPr lang="en-US" dirty="0" err="1"/>
              <a:t>göstermiştir</a:t>
            </a:r>
            <a:r>
              <a:rPr lang="en-US" dirty="0"/>
              <a:t>. Bu </a:t>
            </a:r>
            <a:r>
              <a:rPr lang="en-US" dirty="0" err="1"/>
              <a:t>çalışmalar</a:t>
            </a:r>
            <a:r>
              <a:rPr lang="en-US" dirty="0"/>
              <a:t>, modern </a:t>
            </a:r>
            <a:r>
              <a:rPr lang="en-US" dirty="0" err="1"/>
              <a:t>biyolojide</a:t>
            </a:r>
            <a:r>
              <a:rPr lang="en-US" dirty="0"/>
              <a:t> protein-DNA </a:t>
            </a:r>
            <a:r>
              <a:rPr lang="en-US" dirty="0" err="1"/>
              <a:t>etkileşimlerinin</a:t>
            </a:r>
            <a:r>
              <a:rPr lang="en-US" dirty="0"/>
              <a:t> </a:t>
            </a:r>
            <a:r>
              <a:rPr lang="en-US" dirty="0" err="1"/>
              <a:t>nasıl</a:t>
            </a:r>
            <a:r>
              <a:rPr lang="en-US" dirty="0"/>
              <a:t> </a:t>
            </a:r>
            <a:r>
              <a:rPr lang="en-US" dirty="0" err="1"/>
              <a:t>anlaşıldığı</a:t>
            </a:r>
            <a:r>
              <a:rPr lang="en-US" dirty="0"/>
              <a:t> </a:t>
            </a:r>
            <a:r>
              <a:rPr lang="en-US" dirty="0" err="1"/>
              <a:t>konusunda</a:t>
            </a:r>
            <a:r>
              <a:rPr lang="en-US" dirty="0"/>
              <a:t> </a:t>
            </a:r>
            <a:r>
              <a:rPr lang="en-US" dirty="0" err="1"/>
              <a:t>temel</a:t>
            </a:r>
            <a:r>
              <a:rPr lang="en-US" dirty="0"/>
              <a:t> bir </a:t>
            </a:r>
            <a:r>
              <a:rPr lang="en-US" dirty="0" err="1"/>
              <a:t>adım</a:t>
            </a:r>
            <a:r>
              <a:rPr lang="en-US" dirty="0"/>
              <a:t> </a:t>
            </a:r>
            <a:r>
              <a:rPr lang="en-US" dirty="0" err="1"/>
              <a:t>olarak</a:t>
            </a:r>
            <a:r>
              <a:rPr lang="en-US" dirty="0"/>
              <a:t> </a:t>
            </a:r>
            <a:r>
              <a:rPr lang="en-US" dirty="0" err="1"/>
              <a:t>kabul</a:t>
            </a:r>
            <a:r>
              <a:rPr lang="en-US" dirty="0"/>
              <a:t> </a:t>
            </a:r>
            <a:r>
              <a:rPr lang="en-US" dirty="0" err="1"/>
              <a:t>edilir</a:t>
            </a:r>
            <a:r>
              <a:rPr lang="en-US" dirty="0"/>
              <a:t>.</a:t>
            </a:r>
            <a:endParaRPr dirty="0"/>
          </a:p>
        </p:txBody>
      </p:sp>
      <p:sp>
        <p:nvSpPr>
          <p:cNvPr id="2" name="Footer Placeholder 1">
            <a:extLst>
              <a:ext uri="{FF2B5EF4-FFF2-40B4-BE49-F238E27FC236}">
                <a16:creationId xmlns:a16="http://schemas.microsoft.com/office/drawing/2014/main" id="{0E32697C-E661-37E7-0499-04CF5A7055EB}"/>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CBA3EF1D-A392-7007-F169-BF415FC0EB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283" name="Google Shape;28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a:t>Transkripsiyon faktörleri gibi DNA'ya bağlanan proteinler (DBP'ler), ökaryotik genomlardaki protein kodlayan genlerin yaklaşık %10'unu oluşturur ve kromatin yapısının düzenlenmesi ve gen ekspresyonunun kontrolünde DNA'nın kısa bölgelerine bağlanarak önemli roller oynar.</a:t>
            </a:r>
            <a:endParaRPr/>
          </a:p>
          <a:p>
            <a:pPr marL="228600" lvl="0" indent="-228600" algn="l" rtl="0">
              <a:lnSpc>
                <a:spcPct val="90000"/>
              </a:lnSpc>
              <a:spcBef>
                <a:spcPts val="1000"/>
              </a:spcBef>
              <a:spcAft>
                <a:spcPts val="0"/>
              </a:spcAft>
              <a:buClr>
                <a:schemeClr val="dk1"/>
              </a:buClr>
              <a:buSzPct val="100000"/>
              <a:buChar char="•"/>
            </a:pPr>
            <a:r>
              <a:rPr lang="en-US"/>
              <a:t>Ökaryot genomlarının dizilenmesi, tüm genlerin yaklaşık %10'unun potansiyel DBP'leri kodladığını ortaya koymuştur. Dolayısıyla, her bir yüksek bitki veya omurgalı genomu 2000'den fazla DBP genini barındırır.</a:t>
            </a:r>
            <a:endParaRPr/>
          </a:p>
          <a:p>
            <a:pPr marL="228600" lvl="0" indent="-228600" algn="l" rtl="0">
              <a:lnSpc>
                <a:spcPct val="90000"/>
              </a:lnSpc>
              <a:spcBef>
                <a:spcPts val="1000"/>
              </a:spcBef>
              <a:spcAft>
                <a:spcPts val="0"/>
              </a:spcAft>
              <a:buClr>
                <a:schemeClr val="dk1"/>
              </a:buClr>
              <a:buSzPct val="100000"/>
              <a:buChar char="•"/>
            </a:pPr>
            <a:r>
              <a:rPr lang="en-US"/>
              <a:t>Stres veya hastalık sırasında, gelişim süresince ve verim ya da büyümenin kontrolünde temel süreçlerdeki önemlerine rağmen, bu muazzam sayıda varsayılan DBP ve DNA ile etkileşimleri hakkındaki bilgimiz sınırlıdır.</a:t>
            </a:r>
            <a:endParaRPr/>
          </a:p>
        </p:txBody>
      </p:sp>
      <p:sp>
        <p:nvSpPr>
          <p:cNvPr id="2" name="Footer Placeholder 1">
            <a:extLst>
              <a:ext uri="{FF2B5EF4-FFF2-40B4-BE49-F238E27FC236}">
                <a16:creationId xmlns:a16="http://schemas.microsoft.com/office/drawing/2014/main" id="{8C42380D-261E-9F30-0FC5-1CAC5DCC5478}"/>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67334307-E4B6-4153-A8B9-1AE4D5BA79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pic>
        <p:nvPicPr>
          <p:cNvPr id="289" name="Google Shape;289;p33"/>
          <p:cNvPicPr preferRelativeResize="0">
            <a:picLocks noGrp="1"/>
          </p:cNvPicPr>
          <p:nvPr>
            <p:ph type="body" idx="1"/>
          </p:nvPr>
        </p:nvPicPr>
        <p:blipFill rotWithShape="1">
          <a:blip r:embed="rId3">
            <a:alphaModFix/>
          </a:blip>
          <a:srcRect/>
          <a:stretch/>
        </p:blipFill>
        <p:spPr>
          <a:xfrm>
            <a:off x="3061864" y="2124607"/>
            <a:ext cx="6068272" cy="3753374"/>
          </a:xfrm>
          <a:prstGeom prst="rect">
            <a:avLst/>
          </a:prstGeom>
          <a:noFill/>
          <a:ln>
            <a:noFill/>
          </a:ln>
        </p:spPr>
      </p:pic>
      <p:sp>
        <p:nvSpPr>
          <p:cNvPr id="2" name="Footer Placeholder 1">
            <a:extLst>
              <a:ext uri="{FF2B5EF4-FFF2-40B4-BE49-F238E27FC236}">
                <a16:creationId xmlns:a16="http://schemas.microsoft.com/office/drawing/2014/main" id="{0A82009B-48AB-336A-48CB-A5D4C53328D6}"/>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ADF5F017-EFB0-B916-B7FC-2E25AD2DFA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ETKİLEŞİM TÜRLERİ</a:t>
            </a:r>
            <a:endParaRPr/>
          </a:p>
        </p:txBody>
      </p:sp>
      <p:sp>
        <p:nvSpPr>
          <p:cNvPr id="295" name="Google Shape;295;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b="1"/>
              <a:t>SPESİFİK</a:t>
            </a:r>
            <a:endParaRPr/>
          </a:p>
          <a:p>
            <a:pPr marL="228600" lvl="0" indent="-228600" algn="l" rtl="0">
              <a:lnSpc>
                <a:spcPct val="90000"/>
              </a:lnSpc>
              <a:spcBef>
                <a:spcPts val="1000"/>
              </a:spcBef>
              <a:spcAft>
                <a:spcPts val="0"/>
              </a:spcAft>
              <a:buClr>
                <a:schemeClr val="dk1"/>
              </a:buClr>
              <a:buSzPct val="100000"/>
              <a:buFont typeface="Arial"/>
              <a:buChar char="•"/>
            </a:pPr>
            <a:r>
              <a:rPr lang="en-US"/>
              <a:t>Nükleotid dizilimi doğrudan etkileşimin sonucunu etkiler.</a:t>
            </a:r>
            <a:endParaRPr/>
          </a:p>
          <a:p>
            <a:pPr marL="228600" lvl="0" indent="-228600" algn="l" rtl="0">
              <a:lnSpc>
                <a:spcPct val="90000"/>
              </a:lnSpc>
              <a:spcBef>
                <a:spcPts val="1000"/>
              </a:spcBef>
              <a:spcAft>
                <a:spcPts val="0"/>
              </a:spcAft>
              <a:buClr>
                <a:schemeClr val="dk1"/>
              </a:buClr>
              <a:buSzPct val="100000"/>
              <a:buFont typeface="Arial"/>
              <a:buChar char="•"/>
            </a:pPr>
            <a:r>
              <a:rPr lang="en-US"/>
              <a:t>Prokaryotlar ve ökaryotlarda hidrojen bağlanması, iyonik etkileşimler ve Van der Waals kuvvetleri aracılığıyla transkripsiyonu kontrol eder.</a:t>
            </a:r>
            <a:endParaRPr/>
          </a:p>
          <a:p>
            <a:pPr marL="228600" lvl="0" indent="-228600" algn="l" rtl="0">
              <a:lnSpc>
                <a:spcPct val="90000"/>
              </a:lnSpc>
              <a:spcBef>
                <a:spcPts val="1000"/>
              </a:spcBef>
              <a:spcAft>
                <a:spcPts val="0"/>
              </a:spcAft>
              <a:buClr>
                <a:schemeClr val="dk1"/>
              </a:buClr>
              <a:buSzPct val="100000"/>
              <a:buChar char="•"/>
            </a:pPr>
            <a:r>
              <a:rPr lang="en-US" b="1"/>
              <a:t>SPESİFİK OLMAYAN</a:t>
            </a:r>
            <a:endParaRPr/>
          </a:p>
          <a:p>
            <a:pPr marL="228600" lvl="0" indent="-228600" algn="l" rtl="0">
              <a:lnSpc>
                <a:spcPct val="90000"/>
              </a:lnSpc>
              <a:spcBef>
                <a:spcPts val="1000"/>
              </a:spcBef>
              <a:spcAft>
                <a:spcPts val="0"/>
              </a:spcAft>
              <a:buClr>
                <a:schemeClr val="dk1"/>
              </a:buClr>
              <a:buSzPct val="100000"/>
              <a:buFont typeface="Arial"/>
              <a:buChar char="•"/>
            </a:pPr>
            <a:r>
              <a:rPr lang="en-US"/>
              <a:t>Bağlanma etkileşimleri açısından nükleotid dizilimi önemli değildir.</a:t>
            </a:r>
            <a:endParaRPr/>
          </a:p>
          <a:p>
            <a:pPr marL="228600" lvl="0" indent="-228600" algn="l" rtl="0">
              <a:lnSpc>
                <a:spcPct val="90000"/>
              </a:lnSpc>
              <a:spcBef>
                <a:spcPts val="1000"/>
              </a:spcBef>
              <a:spcAft>
                <a:spcPts val="0"/>
              </a:spcAft>
              <a:buClr>
                <a:schemeClr val="dk1"/>
              </a:buClr>
              <a:buSzPct val="100000"/>
              <a:buFont typeface="Arial"/>
              <a:buChar char="•"/>
            </a:pPr>
            <a:r>
              <a:rPr lang="en-US"/>
              <a:t>Histon (protein) - DNA etkileşimleri bu tür etkileşimlere bir örnektir ve protein üzerindeki fonksiyonel gruplar ile DNA'nın şeker-fosfat omurgası arasında meydana gelir.</a:t>
            </a:r>
            <a:endParaRPr/>
          </a:p>
          <a:p>
            <a:pPr marL="228600" lvl="0" indent="-64135" algn="l" rtl="0">
              <a:lnSpc>
                <a:spcPct val="90000"/>
              </a:lnSpc>
              <a:spcBef>
                <a:spcPts val="1000"/>
              </a:spcBef>
              <a:spcAft>
                <a:spcPts val="0"/>
              </a:spcAft>
              <a:buClr>
                <a:schemeClr val="dk1"/>
              </a:buClr>
              <a:buSzPct val="100000"/>
              <a:buNone/>
            </a:pPr>
            <a:endParaRPr/>
          </a:p>
        </p:txBody>
      </p:sp>
      <p:sp>
        <p:nvSpPr>
          <p:cNvPr id="2" name="Footer Placeholder 1">
            <a:extLst>
              <a:ext uri="{FF2B5EF4-FFF2-40B4-BE49-F238E27FC236}">
                <a16:creationId xmlns:a16="http://schemas.microsoft.com/office/drawing/2014/main" id="{D40D4915-3F7F-F655-30D7-C486FF131959}"/>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8042AD6C-A45F-FDCC-03A4-D93587FDE4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01" name="Google Shape;301;p35"/>
          <p:cNvSpPr txBox="1">
            <a:spLocks noGrp="1"/>
          </p:cNvSpPr>
          <p:nvPr>
            <p:ph type="body" idx="1"/>
          </p:nvPr>
        </p:nvSpPr>
        <p:spPr>
          <a:xfrm>
            <a:off x="838200" y="1825625"/>
            <a:ext cx="5756564"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US" b="1"/>
              <a:t>SPESİFİK ETKİLEŞİM</a:t>
            </a:r>
            <a:endParaRPr/>
          </a:p>
          <a:p>
            <a:pPr marL="228600" lvl="0" indent="-228600" algn="l" rtl="0">
              <a:lnSpc>
                <a:spcPct val="90000"/>
              </a:lnSpc>
              <a:spcBef>
                <a:spcPts val="1000"/>
              </a:spcBef>
              <a:spcAft>
                <a:spcPts val="0"/>
              </a:spcAft>
              <a:buClr>
                <a:schemeClr val="dk1"/>
              </a:buClr>
              <a:buSzPct val="100000"/>
              <a:buFont typeface="Arial"/>
              <a:buChar char="•"/>
            </a:pPr>
            <a:r>
              <a:rPr lang="en-US"/>
              <a:t>İnsanlarda, Replikasyon proteini A, bu ailenin en iyi anlaşılan üyesidir ve çift sarmalın ayrıldığı süreçlerde kullanılır.</a:t>
            </a:r>
            <a:endParaRPr/>
          </a:p>
          <a:p>
            <a:pPr marL="228600" lvl="0" indent="-228600" algn="l" rtl="0">
              <a:lnSpc>
                <a:spcPct val="90000"/>
              </a:lnSpc>
              <a:spcBef>
                <a:spcPts val="1000"/>
              </a:spcBef>
              <a:spcAft>
                <a:spcPts val="0"/>
              </a:spcAft>
              <a:buClr>
                <a:schemeClr val="dk1"/>
              </a:buClr>
              <a:buSzPct val="100000"/>
              <a:buFont typeface="Arial"/>
              <a:buChar char="•"/>
            </a:pPr>
            <a:r>
              <a:rPr lang="en-US"/>
              <a:t>Bu süreçlerdeki DNA'ya bağlanan proteinler arasında transkripsiyon faktörleri bulunur.</a:t>
            </a:r>
            <a:endParaRPr/>
          </a:p>
          <a:p>
            <a:pPr marL="228600" lvl="0" indent="-228600" algn="l" rtl="0">
              <a:lnSpc>
                <a:spcPct val="90000"/>
              </a:lnSpc>
              <a:spcBef>
                <a:spcPts val="1000"/>
              </a:spcBef>
              <a:spcAft>
                <a:spcPts val="0"/>
              </a:spcAft>
              <a:buClr>
                <a:schemeClr val="dk1"/>
              </a:buClr>
              <a:buSzPct val="100000"/>
              <a:buFont typeface="Arial"/>
              <a:buChar char="•"/>
            </a:pPr>
            <a:r>
              <a:rPr lang="en-US"/>
              <a:t>Bu bağlanma proteinleri, tek sarmallı DNA'yı stabilize ediyor gibi görünür ve onun kök-döngüler oluşturmasını veya nükleazlar tarafından parçalanmasını engeller.</a:t>
            </a:r>
            <a:endParaRPr/>
          </a:p>
          <a:p>
            <a:pPr marL="228600" lvl="0" indent="-228600" algn="l" rtl="0">
              <a:lnSpc>
                <a:spcPct val="90000"/>
              </a:lnSpc>
              <a:spcBef>
                <a:spcPts val="1000"/>
              </a:spcBef>
              <a:spcAft>
                <a:spcPts val="0"/>
              </a:spcAft>
              <a:buClr>
                <a:schemeClr val="dk1"/>
              </a:buClr>
              <a:buSzPct val="100000"/>
              <a:buFont typeface="Arial"/>
              <a:buChar char="•"/>
            </a:pPr>
            <a:r>
              <a:rPr lang="en-US"/>
              <a:t>Bu süreç, DNA replikasyonu, transkripsiyon ve onarımda kullanılır.</a:t>
            </a:r>
            <a:endParaRPr/>
          </a:p>
          <a:p>
            <a:pPr marL="228600" lvl="0" indent="-77470" algn="l" rtl="0">
              <a:lnSpc>
                <a:spcPct val="90000"/>
              </a:lnSpc>
              <a:spcBef>
                <a:spcPts val="1000"/>
              </a:spcBef>
              <a:spcAft>
                <a:spcPts val="0"/>
              </a:spcAft>
              <a:buClr>
                <a:schemeClr val="dk1"/>
              </a:buClr>
              <a:buSzPct val="100000"/>
              <a:buNone/>
            </a:pPr>
            <a:endParaRPr/>
          </a:p>
        </p:txBody>
      </p:sp>
      <p:pic>
        <p:nvPicPr>
          <p:cNvPr id="302" name="Google Shape;302;p35"/>
          <p:cNvPicPr preferRelativeResize="0"/>
          <p:nvPr/>
        </p:nvPicPr>
        <p:blipFill rotWithShape="1">
          <a:blip r:embed="rId3">
            <a:alphaModFix/>
          </a:blip>
          <a:srcRect/>
          <a:stretch/>
        </p:blipFill>
        <p:spPr>
          <a:xfrm>
            <a:off x="6594764" y="2740433"/>
            <a:ext cx="4948399" cy="2833232"/>
          </a:xfrm>
          <a:prstGeom prst="rect">
            <a:avLst/>
          </a:prstGeom>
          <a:noFill/>
          <a:ln>
            <a:noFill/>
          </a:ln>
        </p:spPr>
      </p:pic>
      <p:sp>
        <p:nvSpPr>
          <p:cNvPr id="2" name="Footer Placeholder 1">
            <a:extLst>
              <a:ext uri="{FF2B5EF4-FFF2-40B4-BE49-F238E27FC236}">
                <a16:creationId xmlns:a16="http://schemas.microsoft.com/office/drawing/2014/main" id="{2D41CC2B-A074-A0E3-A810-36C52AD1EE0A}"/>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D2277033-9BAA-25BC-987D-922AC139AD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SPESİFİTE DÜZEYLERİ</a:t>
            </a:r>
            <a:endParaRPr/>
          </a:p>
        </p:txBody>
      </p:sp>
      <p:sp>
        <p:nvSpPr>
          <p:cNvPr id="308" name="Google Shape;308;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Bir DNA-protein etkileşiminde spesifite düzeylerini değerlendirmek için dikkate alınan faktörler şunlardır:</a:t>
            </a:r>
            <a:endParaRPr/>
          </a:p>
          <a:p>
            <a:pPr marL="228600" lvl="0" indent="-228600" algn="l" rtl="0">
              <a:lnSpc>
                <a:spcPct val="90000"/>
              </a:lnSpc>
              <a:spcBef>
                <a:spcPts val="1000"/>
              </a:spcBef>
              <a:spcAft>
                <a:spcPts val="0"/>
              </a:spcAft>
              <a:buClr>
                <a:schemeClr val="dk1"/>
              </a:buClr>
              <a:buSzPts val="2800"/>
              <a:buFont typeface="Arial"/>
              <a:buChar char="•"/>
            </a:pPr>
            <a:r>
              <a:rPr lang="en-US"/>
              <a:t>Bölge spesifikliği</a:t>
            </a:r>
            <a:endParaRPr/>
          </a:p>
          <a:p>
            <a:pPr marL="228600" lvl="0" indent="-228600" algn="l" rtl="0">
              <a:lnSpc>
                <a:spcPct val="90000"/>
              </a:lnSpc>
              <a:spcBef>
                <a:spcPts val="1000"/>
              </a:spcBef>
              <a:spcAft>
                <a:spcPts val="0"/>
              </a:spcAft>
              <a:buClr>
                <a:schemeClr val="dk1"/>
              </a:buClr>
              <a:buSzPts val="2800"/>
              <a:buFont typeface="Arial"/>
              <a:buChar char="•"/>
            </a:pPr>
            <a:r>
              <a:rPr lang="en-US"/>
              <a:t>Tanıma</a:t>
            </a:r>
            <a:endParaRPr/>
          </a:p>
          <a:p>
            <a:pPr marL="228600" lvl="0" indent="-228600" algn="l" rtl="0">
              <a:lnSpc>
                <a:spcPct val="90000"/>
              </a:lnSpc>
              <a:spcBef>
                <a:spcPts val="1000"/>
              </a:spcBef>
              <a:spcAft>
                <a:spcPts val="0"/>
              </a:spcAft>
              <a:buClr>
                <a:schemeClr val="dk1"/>
              </a:buClr>
              <a:buSzPts val="2800"/>
              <a:buFont typeface="Arial"/>
              <a:buChar char="•"/>
            </a:pPr>
            <a:r>
              <a:rPr lang="en-US"/>
              <a:t>Afinitesi</a:t>
            </a:r>
            <a:endParaRPr/>
          </a:p>
          <a:p>
            <a:pPr marL="228600" lvl="0" indent="-228600" algn="l" rtl="0">
              <a:lnSpc>
                <a:spcPct val="90000"/>
              </a:lnSpc>
              <a:spcBef>
                <a:spcPts val="1000"/>
              </a:spcBef>
              <a:spcAft>
                <a:spcPts val="0"/>
              </a:spcAft>
              <a:buClr>
                <a:schemeClr val="dk1"/>
              </a:buClr>
              <a:buSzPts val="2800"/>
              <a:buFont typeface="Arial"/>
              <a:buChar char="•"/>
            </a:pPr>
            <a:r>
              <a:rPr lang="en-US"/>
              <a:t>Denge seçimi</a:t>
            </a:r>
            <a:endParaRPr/>
          </a:p>
          <a:p>
            <a:pPr marL="228600" lvl="0" indent="-50800" algn="l" rtl="0">
              <a:lnSpc>
                <a:spcPct val="90000"/>
              </a:lnSpc>
              <a:spcBef>
                <a:spcPts val="1000"/>
              </a:spcBef>
              <a:spcAft>
                <a:spcPts val="0"/>
              </a:spcAft>
              <a:buClr>
                <a:schemeClr val="dk1"/>
              </a:buClr>
              <a:buSzPts val="2800"/>
              <a:buNone/>
            </a:pPr>
            <a:endParaRPr/>
          </a:p>
        </p:txBody>
      </p:sp>
      <p:sp>
        <p:nvSpPr>
          <p:cNvPr id="2" name="Footer Placeholder 1">
            <a:extLst>
              <a:ext uri="{FF2B5EF4-FFF2-40B4-BE49-F238E27FC236}">
                <a16:creationId xmlns:a16="http://schemas.microsoft.com/office/drawing/2014/main" id="{1695668D-13B2-9221-FF1E-F9DCF46233B4}"/>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F1D471E4-D6C7-80CB-B53A-7375C04603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SPESİFİK OLMAYAN ETKİLEŞİMLER</a:t>
            </a:r>
            <a:endParaRPr/>
          </a:p>
        </p:txBody>
      </p:sp>
      <p:sp>
        <p:nvSpPr>
          <p:cNvPr id="314" name="Google Shape;314;p37"/>
          <p:cNvSpPr txBox="1">
            <a:spLocks noGrp="1"/>
          </p:cNvSpPr>
          <p:nvPr>
            <p:ph type="body" idx="1"/>
          </p:nvPr>
        </p:nvSpPr>
        <p:spPr>
          <a:xfrm>
            <a:off x="838200" y="1825625"/>
            <a:ext cx="7408025" cy="4667250"/>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Char char="•"/>
            </a:pPr>
            <a:r>
              <a:rPr lang="en-US"/>
              <a:t>Kromozomlar içinde, DNA yapısal proteinlerle kompleksler oluşturur. Bu proteinler DNA'yı kromatin içine organize eder. Ökaryotlarda bu yapı, DNA'nın küçük bazik proteinler (histonlar) kompleksiyle bağlanmasını içerirken, prokaryotlarda çeşitli protein türleri bu sürece dahil olur.</a:t>
            </a:r>
            <a:endParaRPr/>
          </a:p>
          <a:p>
            <a:pPr marL="228600" lvl="0" indent="-228600" algn="l" rtl="0">
              <a:lnSpc>
                <a:spcPct val="90000"/>
              </a:lnSpc>
              <a:spcBef>
                <a:spcPts val="1000"/>
              </a:spcBef>
              <a:spcAft>
                <a:spcPts val="0"/>
              </a:spcAft>
              <a:buClr>
                <a:schemeClr val="dk1"/>
              </a:buClr>
              <a:buSzPct val="100000"/>
              <a:buChar char="•"/>
            </a:pPr>
            <a:r>
              <a:rPr lang="en-US"/>
              <a:t>Histonlar, yüzeyine iki tur çift sarmallı DNA'nın sarıldığı disk şeklinde bir kompleks olan nükleozomu oluşturur. Bu spesifik olmayan etkileşimler, histonlardaki bazik kalıntıların DNA'nın asidik şeker-fosfat omurgasıyla iyonik bağlar oluşturmasıyla meydana gelir ve baz dizisinden bağımsızdır.</a:t>
            </a:r>
            <a:endParaRPr/>
          </a:p>
          <a:p>
            <a:pPr marL="228600" lvl="0" indent="-228600" algn="l" rtl="0">
              <a:lnSpc>
                <a:spcPct val="90000"/>
              </a:lnSpc>
              <a:spcBef>
                <a:spcPts val="1000"/>
              </a:spcBef>
              <a:spcAft>
                <a:spcPts val="0"/>
              </a:spcAft>
              <a:buClr>
                <a:schemeClr val="dk1"/>
              </a:buClr>
              <a:buSzPct val="100000"/>
              <a:buChar char="•"/>
            </a:pPr>
            <a:r>
              <a:rPr lang="en-US"/>
              <a:t>Bu bazik amino asit kalıntılarının kimyasal modifikasyonları arasında metilasyon, fosforilasyon ve asetilasyon bulunur. Bu kimyasal değişiklikler, etkileşim gücünü değiştirir ve DNA'yı transkripsiyon faktörlerine daha az ya da daha fazla erişilebilir hale getirerek transkripsiyon hızını değiştirir.</a:t>
            </a:r>
            <a:endParaRPr/>
          </a:p>
        </p:txBody>
      </p:sp>
      <p:pic>
        <p:nvPicPr>
          <p:cNvPr id="315" name="Google Shape;315;p37"/>
          <p:cNvPicPr preferRelativeResize="0"/>
          <p:nvPr/>
        </p:nvPicPr>
        <p:blipFill rotWithShape="1">
          <a:blip r:embed="rId3">
            <a:alphaModFix/>
          </a:blip>
          <a:srcRect/>
          <a:stretch/>
        </p:blipFill>
        <p:spPr>
          <a:xfrm>
            <a:off x="8412479" y="2806412"/>
            <a:ext cx="3615339" cy="2180414"/>
          </a:xfrm>
          <a:prstGeom prst="rect">
            <a:avLst/>
          </a:prstGeom>
          <a:noFill/>
          <a:ln>
            <a:noFill/>
          </a:ln>
        </p:spPr>
      </p:pic>
      <p:sp>
        <p:nvSpPr>
          <p:cNvPr id="2" name="Footer Placeholder 1">
            <a:extLst>
              <a:ext uri="{FF2B5EF4-FFF2-40B4-BE49-F238E27FC236}">
                <a16:creationId xmlns:a16="http://schemas.microsoft.com/office/drawing/2014/main" id="{3665A969-03A2-6649-B944-5656836AB55B}"/>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94027E49-2C75-7088-AC37-A5576F6E51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KROMATİN YENİDEN YAPILANDIRMA</a:t>
            </a:r>
            <a:endParaRPr/>
          </a:p>
        </p:txBody>
      </p:sp>
      <p:sp>
        <p:nvSpPr>
          <p:cNvPr id="321" name="Google Shape;321;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2800"/>
              <a:buChar char="•"/>
            </a:pPr>
            <a:r>
              <a:rPr lang="en-US"/>
              <a:t>Yoğunlaşmış genomik DNA'nın düzenleyici transkripsiyon makineleri proteinlerine erişimini sağlamak ve böylece gen ekspresyonunu kontrol etmek için kromatin mimarisinin değiştirilmesidir.</a:t>
            </a:r>
            <a:endParaRPr/>
          </a:p>
          <a:p>
            <a:pPr marL="228600" lvl="0" indent="-228600" algn="l" rtl="0">
              <a:lnSpc>
                <a:spcPct val="90000"/>
              </a:lnSpc>
              <a:spcBef>
                <a:spcPts val="1000"/>
              </a:spcBef>
              <a:spcAft>
                <a:spcPts val="0"/>
              </a:spcAft>
              <a:buClr>
                <a:schemeClr val="dk1"/>
              </a:buClr>
              <a:buSzPts val="2800"/>
              <a:buChar char="•"/>
            </a:pPr>
            <a:r>
              <a:rPr lang="en-US"/>
              <a:t>İki tür: Kovalent Histon Değiştirici Kompleksler ve ATP bağımlı yeniden yapılandırma kompleksleri.</a:t>
            </a:r>
            <a:endParaRPr/>
          </a:p>
          <a:p>
            <a:pPr marL="228600" lvl="0" indent="-228600" algn="l" rtl="0">
              <a:lnSpc>
                <a:spcPct val="90000"/>
              </a:lnSpc>
              <a:spcBef>
                <a:spcPts val="1000"/>
              </a:spcBef>
              <a:spcAft>
                <a:spcPts val="0"/>
              </a:spcAft>
              <a:buClr>
                <a:schemeClr val="dk1"/>
              </a:buClr>
              <a:buSzPts val="2800"/>
              <a:buChar char="•"/>
            </a:pPr>
            <a:r>
              <a:rPr lang="en-US"/>
              <a:t>Histon Asetil Transferazlar (HAT), DNA'ya bağlanarak kovalent histon modifikasyonlarını gerçekleştirir.</a:t>
            </a:r>
            <a:endParaRPr/>
          </a:p>
          <a:p>
            <a:pPr marL="228600" lvl="0" indent="-228600" algn="l" rtl="0">
              <a:lnSpc>
                <a:spcPct val="90000"/>
              </a:lnSpc>
              <a:spcBef>
                <a:spcPts val="1000"/>
              </a:spcBef>
              <a:spcAft>
                <a:spcPts val="0"/>
              </a:spcAft>
              <a:buClr>
                <a:schemeClr val="dk1"/>
              </a:buClr>
              <a:buSzPts val="2800"/>
              <a:buChar char="•"/>
            </a:pPr>
            <a:r>
              <a:rPr lang="en-US"/>
              <a:t>Bu önemli bir etkileşimdir çünkü kromatinin dinamik yeniden yapılandırılması, birçok temel biyolojik süreçte epigenetik bir düzenleyici rol üstlenir ve düzensizlikler rahatsızlıklara yol açabilir.</a:t>
            </a:r>
            <a:endParaRPr/>
          </a:p>
        </p:txBody>
      </p:sp>
      <p:sp>
        <p:nvSpPr>
          <p:cNvPr id="2" name="Footer Placeholder 1">
            <a:extLst>
              <a:ext uri="{FF2B5EF4-FFF2-40B4-BE49-F238E27FC236}">
                <a16:creationId xmlns:a16="http://schemas.microsoft.com/office/drawing/2014/main" id="{A0CD431B-F7EE-060A-05E1-1DDF2E417FB9}"/>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B236DC19-4CE4-487A-5113-292EF7D0BD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PROSEDÜR</a:t>
            </a:r>
            <a:endParaRPr/>
          </a:p>
        </p:txBody>
      </p:sp>
      <p:sp>
        <p:nvSpPr>
          <p:cNvPr id="327" name="Google Shape;327;p39"/>
          <p:cNvSpPr txBox="1">
            <a:spLocks noGrp="1"/>
          </p:cNvSpPr>
          <p:nvPr>
            <p:ph type="body" idx="1"/>
          </p:nvPr>
        </p:nvSpPr>
        <p:spPr>
          <a:xfrm>
            <a:off x="838200" y="1825625"/>
            <a:ext cx="5922818" cy="4351338"/>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Char char="•"/>
            </a:pPr>
            <a:r>
              <a:rPr lang="en-US"/>
              <a:t>Spesifik histon-değiştirici kompleksler, histonlara çeşitli kimyasal elementlerin eklenmesini veya çıkarılmasını katalizler.</a:t>
            </a:r>
            <a:endParaRPr/>
          </a:p>
          <a:p>
            <a:pPr marL="228600" lvl="0" indent="-228600" algn="l" rtl="0">
              <a:lnSpc>
                <a:spcPct val="90000"/>
              </a:lnSpc>
              <a:spcBef>
                <a:spcPts val="1000"/>
              </a:spcBef>
              <a:spcAft>
                <a:spcPts val="0"/>
              </a:spcAft>
              <a:buClr>
                <a:schemeClr val="dk1"/>
              </a:buClr>
              <a:buSzPct val="100000"/>
              <a:buChar char="•"/>
            </a:pPr>
            <a:r>
              <a:rPr lang="en-US"/>
              <a:t>Bu enzimatik modifikasyonlar arasında asetilasyon, metilasyon, fosforilasyon ve ubikitinasyon bulunur ve nükleozomda gerçekleşir.</a:t>
            </a:r>
            <a:endParaRPr/>
          </a:p>
          <a:p>
            <a:pPr marL="228600" lvl="0" indent="-228600" algn="l" rtl="0">
              <a:lnSpc>
                <a:spcPct val="90000"/>
              </a:lnSpc>
              <a:spcBef>
                <a:spcPts val="1000"/>
              </a:spcBef>
              <a:spcAft>
                <a:spcPts val="0"/>
              </a:spcAft>
              <a:buClr>
                <a:schemeClr val="dk1"/>
              </a:buClr>
              <a:buSzPct val="100000"/>
              <a:buChar char="•"/>
            </a:pPr>
            <a:r>
              <a:rPr lang="en-US"/>
              <a:t>Bu modifikasyonlar, histonlar ile DNA arasındaki bağlanma afinitesini etkiler ve böylece histonlara sarılı yoğun DNA'nın gevşemesine veya sıkılaşmasına neden olur.</a:t>
            </a:r>
            <a:endParaRPr/>
          </a:p>
          <a:p>
            <a:pPr marL="228600" lvl="0" indent="-228600" algn="l" rtl="0">
              <a:lnSpc>
                <a:spcPct val="90000"/>
              </a:lnSpc>
              <a:spcBef>
                <a:spcPts val="1000"/>
              </a:spcBef>
              <a:spcAft>
                <a:spcPts val="0"/>
              </a:spcAft>
              <a:buClr>
                <a:schemeClr val="dk1"/>
              </a:buClr>
              <a:buSzPct val="100000"/>
              <a:buChar char="•"/>
            </a:pPr>
            <a:r>
              <a:rPr lang="en-US"/>
              <a:t>Kütle spektrometrisi ile gözlemlenir (gaz fazındaki iyonların kütle-yük oranını ve bolluğunu ölçer).</a:t>
            </a:r>
            <a:endParaRPr/>
          </a:p>
        </p:txBody>
      </p:sp>
      <p:pic>
        <p:nvPicPr>
          <p:cNvPr id="328" name="Google Shape;328;p39"/>
          <p:cNvPicPr preferRelativeResize="0"/>
          <p:nvPr/>
        </p:nvPicPr>
        <p:blipFill rotWithShape="1">
          <a:blip r:embed="rId3">
            <a:alphaModFix/>
          </a:blip>
          <a:srcRect/>
          <a:stretch/>
        </p:blipFill>
        <p:spPr>
          <a:xfrm>
            <a:off x="6517293" y="1825625"/>
            <a:ext cx="4544059" cy="3515216"/>
          </a:xfrm>
          <a:prstGeom prst="rect">
            <a:avLst/>
          </a:prstGeom>
          <a:noFill/>
          <a:ln>
            <a:noFill/>
          </a:ln>
        </p:spPr>
      </p:pic>
      <p:sp>
        <p:nvSpPr>
          <p:cNvPr id="2" name="Footer Placeholder 1">
            <a:extLst>
              <a:ext uri="{FF2B5EF4-FFF2-40B4-BE49-F238E27FC236}">
                <a16:creationId xmlns:a16="http://schemas.microsoft.com/office/drawing/2014/main" id="{21329113-CF2B-EADB-CBA5-A1FC4A4D3098}"/>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7279D98F-E171-037C-008B-7335CCF357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TESPİT YÖNTEMLERİ</a:t>
            </a:r>
            <a:endParaRPr/>
          </a:p>
        </p:txBody>
      </p:sp>
      <p:sp>
        <p:nvSpPr>
          <p:cNvPr id="334" name="Google Shape;334;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US"/>
              <a:t>Kromatin İmmünopresipitasyon (ChIP) Testleri:</a:t>
            </a:r>
            <a:endParaRPr/>
          </a:p>
          <a:p>
            <a:pPr marL="228600" lvl="0" indent="-228600" algn="l" rtl="0">
              <a:lnSpc>
                <a:spcPct val="90000"/>
              </a:lnSpc>
              <a:spcBef>
                <a:spcPts val="1000"/>
              </a:spcBef>
              <a:spcAft>
                <a:spcPts val="0"/>
              </a:spcAft>
              <a:buClr>
                <a:schemeClr val="dk1"/>
              </a:buClr>
              <a:buSzPts val="2800"/>
              <a:buFont typeface="Arial"/>
              <a:buChar char="•"/>
            </a:pPr>
            <a:r>
              <a:rPr lang="en-US"/>
              <a:t>ChIP yöntemi, histon modifikasyonu yoluyla transkripsiyonel düzenlemeyi izlemek için kullanılabilir.</a:t>
            </a:r>
            <a:endParaRPr/>
          </a:p>
          <a:p>
            <a:pPr marL="228600" lvl="0" indent="-228600" algn="l" rtl="0">
              <a:lnSpc>
                <a:spcPct val="90000"/>
              </a:lnSpc>
              <a:spcBef>
                <a:spcPts val="1000"/>
              </a:spcBef>
              <a:spcAft>
                <a:spcPts val="0"/>
              </a:spcAft>
              <a:buClr>
                <a:schemeClr val="dk1"/>
              </a:buClr>
              <a:buSzPts val="2800"/>
              <a:buFont typeface="Arial"/>
              <a:buChar char="•"/>
            </a:pPr>
            <a:r>
              <a:rPr lang="en-US"/>
              <a:t>ChIP testi yöntemi, canlı hücrelerde DNA-Protein etkileşimlerinin analizine olanak tanır ve bu etkileşimlerin tespiti için hücreleri formaldehit ile muamele ederek etkileşimleri stabilize eder.</a:t>
            </a:r>
            <a:endParaRPr/>
          </a:p>
          <a:p>
            <a:pPr marL="228600" lvl="0" indent="-228600" algn="l" rtl="0">
              <a:lnSpc>
                <a:spcPct val="90000"/>
              </a:lnSpc>
              <a:spcBef>
                <a:spcPts val="1000"/>
              </a:spcBef>
              <a:spcAft>
                <a:spcPts val="0"/>
              </a:spcAft>
              <a:buClr>
                <a:schemeClr val="dk1"/>
              </a:buClr>
              <a:buSzPts val="2800"/>
              <a:buFont typeface="Arial"/>
              <a:buChar char="•"/>
            </a:pPr>
            <a:r>
              <a:rPr lang="en-US"/>
              <a:t>Hedef proteinin ve analiz edilecek DNA dizisinin bilinmesi gereklidir; bu, ilgilenilen proteine karşı bir antikor sağlamak için kullanılır ve diğer genomik DNA parçaları ve protein-DNA komplekslerinden protein-DNA kompleksini seçici olarak çökeltebilir, bu da PCR ile çoğaltılabilir.</a:t>
            </a:r>
            <a:endParaRPr/>
          </a:p>
          <a:p>
            <a:pPr marL="228600" lvl="0" indent="-50800" algn="l" rtl="0">
              <a:lnSpc>
                <a:spcPct val="90000"/>
              </a:lnSpc>
              <a:spcBef>
                <a:spcPts val="1000"/>
              </a:spcBef>
              <a:spcAft>
                <a:spcPts val="0"/>
              </a:spcAft>
              <a:buClr>
                <a:schemeClr val="dk1"/>
              </a:buClr>
              <a:buSzPts val="2800"/>
              <a:buNone/>
            </a:pPr>
            <a:endParaRPr/>
          </a:p>
        </p:txBody>
      </p:sp>
      <p:sp>
        <p:nvSpPr>
          <p:cNvPr id="2" name="Footer Placeholder 1">
            <a:extLst>
              <a:ext uri="{FF2B5EF4-FFF2-40B4-BE49-F238E27FC236}">
                <a16:creationId xmlns:a16="http://schemas.microsoft.com/office/drawing/2014/main" id="{C3A999A3-370C-6D1D-90A6-3F092C712B4C}"/>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9C8234B5-3F80-0FBB-BBB2-CAA2C78883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2"/>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Google Shape;103;p4"/>
          <p:cNvSpPr txBox="1">
            <a:spLocks noGrp="1"/>
          </p:cNvSpPr>
          <p:nvPr>
            <p:ph type="title"/>
          </p:nvPr>
        </p:nvSpPr>
        <p:spPr>
          <a:xfrm>
            <a:off x="403123" y="1153572"/>
            <a:ext cx="3484111"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Play"/>
              <a:buNone/>
            </a:pPr>
            <a:r>
              <a:rPr lang="en-US" sz="3700" dirty="0">
                <a:solidFill>
                  <a:srgbClr val="FFFFFF"/>
                </a:solidFill>
              </a:rPr>
              <a:t>PPI </a:t>
            </a:r>
            <a:r>
              <a:rPr lang="en-US" sz="3700" dirty="0" err="1">
                <a:solidFill>
                  <a:srgbClr val="FFFFFF"/>
                </a:solidFill>
              </a:rPr>
              <a:t>sınıflandırması</a:t>
            </a:r>
            <a:br>
              <a:rPr lang="en-US" sz="3700" dirty="0">
                <a:solidFill>
                  <a:srgbClr val="FFFFFF"/>
                </a:solidFill>
              </a:rPr>
            </a:br>
            <a:endParaRPr lang="en-US" sz="3700" dirty="0">
              <a:solidFill>
                <a:srgbClr val="FFFFFF"/>
              </a:solidFill>
            </a:endParaRPr>
          </a:p>
        </p:txBody>
      </p:sp>
      <p:sp>
        <p:nvSpPr>
          <p:cNvPr id="113" name="Arc 1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 name="Google Shape;104;p4"/>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742950" lvl="1" indent="-285750" rtl="0">
              <a:spcBef>
                <a:spcPts val="0"/>
              </a:spcBef>
              <a:spcAft>
                <a:spcPts val="0"/>
              </a:spcAft>
              <a:buClr>
                <a:schemeClr val="dk1"/>
              </a:buClr>
              <a:buSzPts val="2400"/>
              <a:buFont typeface="Arial"/>
              <a:buChar char="•"/>
            </a:pPr>
            <a:r>
              <a:rPr lang="en-US"/>
              <a:t>Etkileşim gücü</a:t>
            </a:r>
          </a:p>
          <a:p>
            <a:pPr marL="1143000" lvl="2" indent="-228600" rtl="0">
              <a:spcBef>
                <a:spcPts val="500"/>
              </a:spcBef>
              <a:spcAft>
                <a:spcPts val="0"/>
              </a:spcAft>
              <a:buClr>
                <a:schemeClr val="dk1"/>
              </a:buClr>
              <a:buSzPts val="2000"/>
              <a:buFont typeface="Arial"/>
              <a:buChar char="•"/>
            </a:pPr>
            <a:r>
              <a:rPr lang="en-US"/>
              <a:t>Kalıcı veya geçici</a:t>
            </a:r>
          </a:p>
          <a:p>
            <a:pPr marL="742950" lvl="1" indent="-285750" rtl="0">
              <a:spcBef>
                <a:spcPts val="500"/>
              </a:spcBef>
              <a:spcAft>
                <a:spcPts val="0"/>
              </a:spcAft>
              <a:buClr>
                <a:schemeClr val="dk1"/>
              </a:buClr>
              <a:buSzPts val="2400"/>
              <a:buFont typeface="Arial"/>
              <a:buChar char="•"/>
            </a:pPr>
            <a:r>
              <a:rPr lang="en-US"/>
              <a:t>Özellik</a:t>
            </a:r>
          </a:p>
          <a:p>
            <a:pPr marL="742950" lvl="1" indent="-285750" rtl="0">
              <a:spcBef>
                <a:spcPts val="500"/>
              </a:spcBef>
              <a:spcAft>
                <a:spcPts val="0"/>
              </a:spcAft>
              <a:buClr>
                <a:schemeClr val="dk1"/>
              </a:buClr>
              <a:buSzPts val="2400"/>
              <a:buFont typeface="Arial"/>
              <a:buChar char="•"/>
            </a:pPr>
            <a:r>
              <a:rPr lang="en-US"/>
              <a:t>Polipeptit zinciri içindeki konum</a:t>
            </a:r>
          </a:p>
          <a:p>
            <a:pPr marL="742950" lvl="1" indent="-285750" rtl="0">
              <a:spcBef>
                <a:spcPts val="500"/>
              </a:spcBef>
              <a:spcAft>
                <a:spcPts val="0"/>
              </a:spcAft>
              <a:buClr>
                <a:schemeClr val="dk1"/>
              </a:buClr>
              <a:buSzPts val="2400"/>
              <a:buFont typeface="Arial"/>
              <a:buChar char="•"/>
            </a:pPr>
            <a:r>
              <a:rPr lang="en-US"/>
              <a:t>Ortakların benzerliği</a:t>
            </a:r>
          </a:p>
          <a:p>
            <a:pPr marL="1143000" lvl="2" indent="-228600" rtl="0">
              <a:spcBef>
                <a:spcPts val="500"/>
              </a:spcBef>
              <a:spcAft>
                <a:spcPts val="0"/>
              </a:spcAft>
              <a:buClr>
                <a:schemeClr val="dk1"/>
              </a:buClr>
              <a:buSzPts val="2000"/>
              <a:buFont typeface="Arial"/>
              <a:buChar char="•"/>
            </a:pPr>
            <a:r>
              <a:rPr lang="en-US"/>
              <a:t>Homo- veya hetero-oligomerler</a:t>
            </a:r>
          </a:p>
          <a:p>
            <a:pPr marL="742950" lvl="1" indent="-285750" rtl="0">
              <a:spcBef>
                <a:spcPts val="500"/>
              </a:spcBef>
              <a:spcAft>
                <a:spcPts val="0"/>
              </a:spcAft>
              <a:buClr>
                <a:schemeClr val="dk1"/>
              </a:buClr>
              <a:buSzPts val="2400"/>
              <a:buFont typeface="Arial"/>
              <a:buChar char="•"/>
            </a:pPr>
            <a:r>
              <a:rPr lang="en-US"/>
              <a:t>Doğrudan (ikili) veya kompleks</a:t>
            </a:r>
          </a:p>
          <a:p>
            <a:pPr marL="742950" lvl="1" indent="-285750" rtl="0">
              <a:spcBef>
                <a:spcPts val="500"/>
              </a:spcBef>
              <a:spcAft>
                <a:spcPts val="0"/>
              </a:spcAft>
              <a:buClr>
                <a:schemeClr val="dk1"/>
              </a:buClr>
              <a:buSzPts val="2400"/>
              <a:buFont typeface="Arial"/>
              <a:buChar char="•"/>
            </a:pPr>
            <a:r>
              <a:rPr lang="en-US"/>
              <a:t>Güven skoru</a:t>
            </a:r>
          </a:p>
          <a:p>
            <a:pPr marL="228600" lvl="0" indent="-50800" rtl="0">
              <a:spcBef>
                <a:spcPts val="1000"/>
              </a:spcBef>
              <a:spcAft>
                <a:spcPts val="0"/>
              </a:spcAft>
              <a:buClr>
                <a:schemeClr val="dk1"/>
              </a:buClr>
              <a:buSzPts val="2800"/>
              <a:buNone/>
            </a:pPr>
            <a:endParaRPr lang="en-US"/>
          </a:p>
        </p:txBody>
      </p:sp>
      <p:sp>
        <p:nvSpPr>
          <p:cNvPr id="2" name="Footer Placeholder 1">
            <a:extLst>
              <a:ext uri="{FF2B5EF4-FFF2-40B4-BE49-F238E27FC236}">
                <a16:creationId xmlns:a16="http://schemas.microsoft.com/office/drawing/2014/main" id="{5FB36138-5D52-3A1C-D48A-8A66B8AB5BCE}"/>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7EC6E4F6-B09F-35AB-A9FF-4E7DF4CBAC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40" name="Google Shape;340;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Font typeface="Arial"/>
              <a:buChar char="•"/>
            </a:pPr>
            <a:r>
              <a:rPr lang="en-US"/>
              <a:t>DNA Elektroforetik Hareketlilik Kayma Testi (EMSA):</a:t>
            </a:r>
            <a:endParaRPr/>
          </a:p>
          <a:p>
            <a:pPr marL="228600" lvl="0" indent="-228600" algn="l" rtl="0">
              <a:lnSpc>
                <a:spcPct val="90000"/>
              </a:lnSpc>
              <a:spcBef>
                <a:spcPts val="1000"/>
              </a:spcBef>
              <a:spcAft>
                <a:spcPts val="0"/>
              </a:spcAft>
              <a:buClr>
                <a:schemeClr val="dk1"/>
              </a:buClr>
              <a:buSzPct val="100000"/>
              <a:buFont typeface="Arial"/>
              <a:buChar char="•"/>
            </a:pPr>
            <a:r>
              <a:rPr lang="en-US"/>
              <a:t>EMSA, bilinen DNA oligonükleotid problarına bağlanan proteinleri inceler ve etkileşimin özgüllüğünü değerlendirir.</a:t>
            </a:r>
            <a:endParaRPr/>
          </a:p>
          <a:p>
            <a:pPr marL="228600" lvl="0" indent="-228600" algn="l" rtl="0">
              <a:lnSpc>
                <a:spcPct val="90000"/>
              </a:lnSpc>
              <a:spcBef>
                <a:spcPts val="1000"/>
              </a:spcBef>
              <a:spcAft>
                <a:spcPts val="0"/>
              </a:spcAft>
              <a:buClr>
                <a:schemeClr val="dk1"/>
              </a:buClr>
              <a:buSzPct val="100000"/>
              <a:buFont typeface="Arial"/>
              <a:buChar char="•"/>
            </a:pPr>
            <a:r>
              <a:rPr lang="en-US"/>
              <a:t>Bu teknik, protein-DNA komplekslerinin poliakrilamid veya agaroz jel elektroforezine maruz kaldıklarında serbest DNA moleküllerine göre daha yavaş göç ettiği ilkesine dayanır. Protein bağlandığında DNA göç hızı yavaşladığından, bu test aynı zamanda jel gecikme testi olarak da adlandırılır.</a:t>
            </a:r>
            <a:endParaRPr/>
          </a:p>
          <a:p>
            <a:pPr marL="228600" lvl="0" indent="-228600" algn="l" rtl="0">
              <a:lnSpc>
                <a:spcPct val="90000"/>
              </a:lnSpc>
              <a:spcBef>
                <a:spcPts val="1000"/>
              </a:spcBef>
              <a:spcAft>
                <a:spcPts val="0"/>
              </a:spcAft>
              <a:buClr>
                <a:schemeClr val="dk1"/>
              </a:buClr>
              <a:buSzPct val="100000"/>
              <a:buFont typeface="Arial"/>
              <a:buChar char="•"/>
            </a:pPr>
            <a:r>
              <a:rPr lang="en-US"/>
              <a:t>Bağlanma bileşenlerine protein-özgül bir antikor eklemek, daha büyük bir kompleks (antikor-protein-DNA) oluşturur ve bu kompleks elektroforez sırasında daha da yavaş göç eder; bu durum "süper kayma" olarak bilinir ve protein kimliklerini doğrulamak için kullanılabilir.</a:t>
            </a:r>
            <a:endParaRPr/>
          </a:p>
          <a:p>
            <a:pPr marL="0" lvl="0" indent="0" algn="l" rtl="0">
              <a:lnSpc>
                <a:spcPct val="90000"/>
              </a:lnSpc>
              <a:spcBef>
                <a:spcPts val="1000"/>
              </a:spcBef>
              <a:spcAft>
                <a:spcPts val="0"/>
              </a:spcAft>
              <a:buClr>
                <a:schemeClr val="dk1"/>
              </a:buClr>
              <a:buSzPct val="100000"/>
              <a:buNone/>
            </a:pPr>
            <a:endParaRPr/>
          </a:p>
        </p:txBody>
      </p:sp>
      <p:sp>
        <p:nvSpPr>
          <p:cNvPr id="2" name="Footer Placeholder 1">
            <a:extLst>
              <a:ext uri="{FF2B5EF4-FFF2-40B4-BE49-F238E27FC236}">
                <a16:creationId xmlns:a16="http://schemas.microsoft.com/office/drawing/2014/main" id="{D85A622E-32A2-203F-E366-54A6DEDD7892}"/>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403FBF40-ECE5-EDB6-5E3A-916B716B1D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46" name="Google Shape;346;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Font typeface="Arial"/>
              <a:buChar char="•"/>
            </a:pPr>
            <a:r>
              <a:rPr lang="en-US"/>
              <a:t>DNA Pull-down Testi:</a:t>
            </a:r>
            <a:endParaRPr/>
          </a:p>
          <a:p>
            <a:pPr marL="228600" lvl="0" indent="-228600" algn="l" rtl="0">
              <a:lnSpc>
                <a:spcPct val="90000"/>
              </a:lnSpc>
              <a:spcBef>
                <a:spcPts val="1000"/>
              </a:spcBef>
              <a:spcAft>
                <a:spcPts val="0"/>
              </a:spcAft>
              <a:buClr>
                <a:schemeClr val="dk1"/>
              </a:buClr>
              <a:buSzPct val="100000"/>
              <a:buFont typeface="Arial"/>
              <a:buChar char="•"/>
            </a:pPr>
            <a:r>
              <a:rPr lang="en-US"/>
              <a:t>Pull-down testleri, probun geri kazanılmasını veya immobilize edilmesini sağlayan biyotin gibi yüksek afiniteli bir etiketle işaretlenmiş bir DNA probu kullanır. Bir DNA probu, EMSA'da kullanılan reaksiyona benzer bir reaksiyonda bir hücre lizatı ile kompleks hale getirilebilir ve ardından agaroz veya manyetik boncuklar kullanılarak kompleksin saflaştırılması için kullanılabilir.</a:t>
            </a:r>
            <a:endParaRPr/>
          </a:p>
          <a:p>
            <a:pPr marL="228600" lvl="0" indent="-228600" algn="l" rtl="0">
              <a:lnSpc>
                <a:spcPct val="90000"/>
              </a:lnSpc>
              <a:spcBef>
                <a:spcPts val="1000"/>
              </a:spcBef>
              <a:spcAft>
                <a:spcPts val="0"/>
              </a:spcAft>
              <a:buClr>
                <a:schemeClr val="dk1"/>
              </a:buClr>
              <a:buSzPct val="100000"/>
              <a:buFont typeface="Arial"/>
              <a:buChar char="•"/>
            </a:pPr>
            <a:r>
              <a:rPr lang="en-US"/>
              <a:t>Proteinler daha sonra DNA'dan elüe edilir ve Western blot ile tespit edilir veya kütle spektrometrisi ile tanımlanır.</a:t>
            </a:r>
            <a:endParaRPr/>
          </a:p>
          <a:p>
            <a:pPr marL="228600" lvl="0" indent="-228600" algn="l" rtl="0">
              <a:lnSpc>
                <a:spcPct val="90000"/>
              </a:lnSpc>
              <a:spcBef>
                <a:spcPts val="1000"/>
              </a:spcBef>
              <a:spcAft>
                <a:spcPts val="0"/>
              </a:spcAft>
              <a:buClr>
                <a:schemeClr val="dk1"/>
              </a:buClr>
              <a:buSzPct val="100000"/>
              <a:buFont typeface="Arial"/>
              <a:buChar char="•"/>
            </a:pPr>
            <a:r>
              <a:rPr lang="en-US"/>
              <a:t>Alternatif olarak, protein bir afiniteli etiketle işaretlenebilir veya DNA-protein kompleksi, ilgilenilen proteine karşı bir antikor kullanılarak izole edilebilir (süper kayma testine benzer). Bu durumda, protein tarafından bağlanan bilinmeyen DNA dizisi Southern blotlama veya PCR analizi ile tespit edilir.</a:t>
            </a:r>
            <a:endParaRPr/>
          </a:p>
          <a:p>
            <a:pPr marL="228600" lvl="0" indent="-77470" algn="l" rtl="0">
              <a:lnSpc>
                <a:spcPct val="90000"/>
              </a:lnSpc>
              <a:spcBef>
                <a:spcPts val="1000"/>
              </a:spcBef>
              <a:spcAft>
                <a:spcPts val="0"/>
              </a:spcAft>
              <a:buClr>
                <a:schemeClr val="dk1"/>
              </a:buClr>
              <a:buSzPct val="100000"/>
              <a:buNone/>
            </a:pPr>
            <a:endParaRPr/>
          </a:p>
        </p:txBody>
      </p:sp>
      <p:sp>
        <p:nvSpPr>
          <p:cNvPr id="2" name="Footer Placeholder 1">
            <a:extLst>
              <a:ext uri="{FF2B5EF4-FFF2-40B4-BE49-F238E27FC236}">
                <a16:creationId xmlns:a16="http://schemas.microsoft.com/office/drawing/2014/main" id="{C74BB2F8-7050-D9DF-5A44-DF387E84979F}"/>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A4A24484-BF18-E23B-F9E1-E869A2E524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52" name="Google Shape;352;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Font typeface="Arial"/>
              <a:buChar char="•"/>
            </a:pPr>
            <a:r>
              <a:rPr lang="en-US"/>
              <a:t>Raporlayıcı Testi:</a:t>
            </a:r>
            <a:endParaRPr/>
          </a:p>
          <a:p>
            <a:pPr marL="228600" lvl="0" indent="-228600" algn="l" rtl="0">
              <a:lnSpc>
                <a:spcPct val="90000"/>
              </a:lnSpc>
              <a:spcBef>
                <a:spcPts val="1000"/>
              </a:spcBef>
              <a:spcAft>
                <a:spcPts val="0"/>
              </a:spcAft>
              <a:buClr>
                <a:schemeClr val="dk1"/>
              </a:buClr>
              <a:buSzPct val="100000"/>
              <a:buFont typeface="Arial"/>
              <a:buChar char="•"/>
            </a:pPr>
            <a:r>
              <a:rPr lang="en-US"/>
              <a:t>Raporlayıcı testleri, ilgi duyulan bir promotörün translasyonel aktivitesinin gerçek zamanlı in vivo ölçümünü sağlar.</a:t>
            </a:r>
            <a:endParaRPr/>
          </a:p>
          <a:p>
            <a:pPr marL="228600" lvl="0" indent="-228600" algn="l" rtl="0">
              <a:lnSpc>
                <a:spcPct val="90000"/>
              </a:lnSpc>
              <a:spcBef>
                <a:spcPts val="1000"/>
              </a:spcBef>
              <a:spcAft>
                <a:spcPts val="0"/>
              </a:spcAft>
              <a:buClr>
                <a:schemeClr val="dk1"/>
              </a:buClr>
              <a:buSzPct val="100000"/>
              <a:buFont typeface="Arial"/>
              <a:buChar char="•"/>
            </a:pPr>
            <a:r>
              <a:rPr lang="en-US"/>
              <a:t>Raporlayıcı genler, araştırmacı tarafından özelleştirilen bir hedef promotör DNA dizisi ile raporlayıcı gen DNA dizisinin birleşimidir ve DNA dizisi, ateşböceği/Renilla luciferaz veya alkalen fosfataz gibi tespit edilebilir özelliklere sahip bir proteini kodlar. Bu genler, yalnızca ilgili promotör aktive edildiğinde enzim üretir.</a:t>
            </a:r>
            <a:endParaRPr/>
          </a:p>
          <a:p>
            <a:pPr marL="228600" lvl="0" indent="-228600" algn="l" rtl="0">
              <a:lnSpc>
                <a:spcPct val="90000"/>
              </a:lnSpc>
              <a:spcBef>
                <a:spcPts val="1000"/>
              </a:spcBef>
              <a:spcAft>
                <a:spcPts val="0"/>
              </a:spcAft>
              <a:buClr>
                <a:schemeClr val="dk1"/>
              </a:buClr>
              <a:buSzPct val="100000"/>
              <a:buFont typeface="Arial"/>
              <a:buChar char="•"/>
            </a:pPr>
            <a:r>
              <a:rPr lang="en-US"/>
              <a:t>Enzim, bir substratı katalize ederek ışık veya spektroskopik cihazlarla tespit edilebilen bir renk değişikliği üretir. Raporlayıcı genden gelen sinyal, aynı promotörden kaynaklanan endojen proteinlerin translasyonunun dolaylı bir belirleyicisi olarak kullanılır.</a:t>
            </a:r>
            <a:endParaRPr/>
          </a:p>
          <a:p>
            <a:pPr marL="228600" lvl="0" indent="-64135" algn="l" rtl="0">
              <a:lnSpc>
                <a:spcPct val="90000"/>
              </a:lnSpc>
              <a:spcBef>
                <a:spcPts val="1000"/>
              </a:spcBef>
              <a:spcAft>
                <a:spcPts val="0"/>
              </a:spcAft>
              <a:buClr>
                <a:schemeClr val="dk1"/>
              </a:buClr>
              <a:buSzPct val="100000"/>
              <a:buNone/>
            </a:pPr>
            <a:endParaRPr/>
          </a:p>
        </p:txBody>
      </p:sp>
      <p:sp>
        <p:nvSpPr>
          <p:cNvPr id="2" name="Footer Placeholder 1">
            <a:extLst>
              <a:ext uri="{FF2B5EF4-FFF2-40B4-BE49-F238E27FC236}">
                <a16:creationId xmlns:a16="http://schemas.microsoft.com/office/drawing/2014/main" id="{64354AF0-7591-EDCA-015B-4C7C3457E3A1}"/>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BE44E2E7-CF1F-434B-CC08-D3187FA772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58" name="Google Shape;358;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Font typeface="Arial"/>
              <a:buChar char="•"/>
            </a:pPr>
            <a:r>
              <a:rPr lang="en-US"/>
              <a:t>Mikroplak Yakalama ve Tespit Testleri:</a:t>
            </a:r>
            <a:endParaRPr/>
          </a:p>
          <a:p>
            <a:pPr marL="228600" lvl="0" indent="-228600" algn="l" rtl="0">
              <a:lnSpc>
                <a:spcPct val="90000"/>
              </a:lnSpc>
              <a:spcBef>
                <a:spcPts val="1000"/>
              </a:spcBef>
              <a:spcAft>
                <a:spcPts val="0"/>
              </a:spcAft>
              <a:buClr>
                <a:schemeClr val="dk1"/>
              </a:buClr>
              <a:buSzPct val="100000"/>
              <a:buFont typeface="Arial"/>
              <a:buChar char="•"/>
            </a:pPr>
            <a:r>
              <a:rPr lang="en-US"/>
              <a:t>Pull-down testi ve ELISA karışımı olan mikroplak yakalama testleri, immobilize edilmiş DNA problarını kullanarak spesifik protein-DNA etkileşimlerini yakalar ve hedefe özgü antikorlarla protein kimliklerini ve göreceli miktarları doğrular.</a:t>
            </a:r>
            <a:endParaRPr/>
          </a:p>
          <a:p>
            <a:pPr marL="228600" lvl="0" indent="-228600" algn="l" rtl="0">
              <a:lnSpc>
                <a:spcPct val="90000"/>
              </a:lnSpc>
              <a:spcBef>
                <a:spcPts val="1000"/>
              </a:spcBef>
              <a:spcAft>
                <a:spcPts val="0"/>
              </a:spcAft>
              <a:buClr>
                <a:schemeClr val="dk1"/>
              </a:buClr>
              <a:buSzPct val="100000"/>
              <a:buFont typeface="Arial"/>
              <a:buChar char="•"/>
            </a:pPr>
            <a:r>
              <a:rPr lang="en-US"/>
              <a:t>Genellikle, bir DNA probu, streptavidin kaplı 96 veya 384 kuyulu mikroplakların yüzeyine immobilize edilir. Bağlanma proteininin oligonükleotide bağlanmasına olanak tanımak için bir hücresel ekstrakt hazırlanır ve eklenir. Ekstrakt daha sonra çıkarılır ve her kuyu birkaç kez yıkanarak spesifik olmayan bağlı proteinler uzaklaştırılır.</a:t>
            </a:r>
            <a:endParaRPr/>
          </a:p>
          <a:p>
            <a:pPr marL="228600" lvl="0" indent="-228600" algn="l" rtl="0">
              <a:lnSpc>
                <a:spcPct val="90000"/>
              </a:lnSpc>
              <a:spcBef>
                <a:spcPts val="1000"/>
              </a:spcBef>
              <a:spcAft>
                <a:spcPts val="0"/>
              </a:spcAft>
              <a:buClr>
                <a:schemeClr val="dk1"/>
              </a:buClr>
              <a:buSzPct val="100000"/>
              <a:buFont typeface="Arial"/>
              <a:buChar char="•"/>
            </a:pPr>
            <a:r>
              <a:rPr lang="en-US"/>
              <a:t>Son olarak, protein tespit için işaretlenmiş spesifik bir antikor kullanılarak tespit edilir. Bu yöntem, her bir kuyuda 0.2 pg'den daha az hedef proteini tespit edebilecek kadar hassas olabilir. Bu yöntem ayrıca, primer aminler gibi diğer etiketlerle işaretlenmiş oligonükleotidler için de kullanılabilir ve amin-reaktif yüzey kimyasına sahip mikroplaklar üzerinde immobilize edilebilir.</a:t>
            </a:r>
            <a:endParaRPr/>
          </a:p>
          <a:p>
            <a:pPr marL="228600" lvl="0" indent="-77470" algn="l" rtl="0">
              <a:lnSpc>
                <a:spcPct val="90000"/>
              </a:lnSpc>
              <a:spcBef>
                <a:spcPts val="1000"/>
              </a:spcBef>
              <a:spcAft>
                <a:spcPts val="0"/>
              </a:spcAft>
              <a:buClr>
                <a:schemeClr val="dk1"/>
              </a:buClr>
              <a:buSzPct val="100000"/>
              <a:buNone/>
            </a:pPr>
            <a:endParaRPr/>
          </a:p>
        </p:txBody>
      </p:sp>
      <p:sp>
        <p:nvSpPr>
          <p:cNvPr id="2" name="Footer Placeholder 1">
            <a:extLst>
              <a:ext uri="{FF2B5EF4-FFF2-40B4-BE49-F238E27FC236}">
                <a16:creationId xmlns:a16="http://schemas.microsoft.com/office/drawing/2014/main" id="{410435F1-980A-7D35-27B1-83A3D6BB884B}"/>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5FF9CB73-12D9-DB14-3FEC-20ADB7955D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64" name="Google Shape;364;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90000"/>
              </a:lnSpc>
              <a:spcBef>
                <a:spcPts val="0"/>
              </a:spcBef>
              <a:spcAft>
                <a:spcPts val="0"/>
              </a:spcAft>
              <a:buClr>
                <a:schemeClr val="dk1"/>
              </a:buClr>
              <a:buSzPct val="100000"/>
              <a:buFont typeface="Arial"/>
              <a:buChar char="•"/>
            </a:pPr>
            <a:r>
              <a:rPr lang="en-US"/>
              <a:t>DNA Ayakizi Analizi:</a:t>
            </a:r>
            <a:endParaRPr/>
          </a:p>
          <a:p>
            <a:pPr marL="228600" lvl="0" indent="-228600" algn="l" rtl="0">
              <a:lnSpc>
                <a:spcPct val="90000"/>
              </a:lnSpc>
              <a:spcBef>
                <a:spcPts val="1000"/>
              </a:spcBef>
              <a:spcAft>
                <a:spcPts val="0"/>
              </a:spcAft>
              <a:buClr>
                <a:schemeClr val="dk1"/>
              </a:buClr>
              <a:buSzPct val="100000"/>
              <a:buFont typeface="Arial"/>
              <a:buChar char="•"/>
            </a:pPr>
            <a:r>
              <a:rPr lang="en-US"/>
              <a:t>Ayakizi analizi, canlı hücrelerde bile protein-DNA komplekslerindeki bireysel nükleotidler hakkında ayrıntılı bilgi elde etmek için en yaygın kullanılan yöntemlerden biridir. Bu tür bir deneyde, DNA moleküllerini modifiye etmek veya sindirmek için kimyasallar veya enzimler kullanılır.</a:t>
            </a:r>
            <a:endParaRPr/>
          </a:p>
          <a:p>
            <a:pPr marL="228600" lvl="0" indent="-228600" algn="l" rtl="0">
              <a:lnSpc>
                <a:spcPct val="90000"/>
              </a:lnSpc>
              <a:spcBef>
                <a:spcPts val="1000"/>
              </a:spcBef>
              <a:spcAft>
                <a:spcPts val="0"/>
              </a:spcAft>
              <a:buClr>
                <a:schemeClr val="dk1"/>
              </a:buClr>
              <a:buSzPct val="100000"/>
              <a:buFont typeface="Arial"/>
              <a:buChar char="•"/>
            </a:pPr>
            <a:r>
              <a:rPr lang="en-US"/>
              <a:t>Diziye özgü proteinler DNA'ya bağlandığında, bağlanma bölgelerini modifikasyon veya sindirimden koruyabilirler. Bu, daha sonra denatüre jel elektroforezi ile görselleştirilebilir; burada korunmayan DNA, rastgele kesilir.</a:t>
            </a:r>
            <a:endParaRPr/>
          </a:p>
          <a:p>
            <a:pPr marL="228600" lvl="0" indent="-228600" algn="l" rtl="0">
              <a:lnSpc>
                <a:spcPct val="90000"/>
              </a:lnSpc>
              <a:spcBef>
                <a:spcPts val="1000"/>
              </a:spcBef>
              <a:spcAft>
                <a:spcPts val="0"/>
              </a:spcAft>
              <a:buClr>
                <a:schemeClr val="dk1"/>
              </a:buClr>
              <a:buSzPct val="100000"/>
              <a:buFont typeface="Arial"/>
              <a:buChar char="•"/>
            </a:pPr>
            <a:r>
              <a:rPr lang="en-US"/>
              <a:t>Bu nedenle, bantlar şeklinde bir ‘merdiven’ olarak görünür ve proteinler tarafından korunan bölgeler karşılık gelen bantlara sahip değildir ve bant deseninde ayak izi gibi görünür. Bu ayak izleri, protein-DNA bağlanma bölgelerindeki spesifik nükleotidleri tanımlar.</a:t>
            </a:r>
            <a:endParaRPr/>
          </a:p>
          <a:p>
            <a:pPr marL="228600" lvl="0" indent="-64135" algn="l" rtl="0">
              <a:lnSpc>
                <a:spcPct val="90000"/>
              </a:lnSpc>
              <a:spcBef>
                <a:spcPts val="1000"/>
              </a:spcBef>
              <a:spcAft>
                <a:spcPts val="0"/>
              </a:spcAft>
              <a:buClr>
                <a:schemeClr val="dk1"/>
              </a:buClr>
              <a:buSzPct val="100000"/>
              <a:buNone/>
            </a:pPr>
            <a:endParaRPr/>
          </a:p>
        </p:txBody>
      </p:sp>
      <p:sp>
        <p:nvSpPr>
          <p:cNvPr id="2" name="Footer Placeholder 1">
            <a:extLst>
              <a:ext uri="{FF2B5EF4-FFF2-40B4-BE49-F238E27FC236}">
                <a16:creationId xmlns:a16="http://schemas.microsoft.com/office/drawing/2014/main" id="{1BD2717C-9FC1-F5B5-35A0-36E6D80498B5}"/>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199BF6C9-D8C1-EC5E-DD76-8EF43F6931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370" name="Google Shape;370;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DNA-protein etkileşimlerinin incelenmesi sırasında spesifisite kriterlerinin tüm hiyerarşisi dikkate alınmalıdır.</a:t>
            </a:r>
            <a:endParaRPr/>
          </a:p>
          <a:p>
            <a:pPr marL="228600" lvl="0" indent="-228600" algn="l" rtl="0">
              <a:lnSpc>
                <a:spcPct val="90000"/>
              </a:lnSpc>
              <a:spcBef>
                <a:spcPts val="1000"/>
              </a:spcBef>
              <a:spcAft>
                <a:spcPts val="0"/>
              </a:spcAft>
              <a:buClr>
                <a:schemeClr val="dk1"/>
              </a:buClr>
              <a:buSzPts val="2800"/>
              <a:buChar char="•"/>
            </a:pPr>
            <a:r>
              <a:rPr lang="en-US"/>
              <a:t>DNA'ya bağlanan proteinleri (DPB) spesifik olarak tespit etmek ve örnekten izole etmek için kullanılan çeşitli yöntemler vardır. Bu proteinlerin ve nükleik asitle etkileşim biçimlerinin belirlenmesi, ifade edilen genler ve ifadeden kaynaklanan fonksiyonlar hakkında bilgi sağlar</a:t>
            </a:r>
            <a:endParaRPr/>
          </a:p>
          <a:p>
            <a:pPr marL="228600" lvl="0" indent="-228600" algn="l" rtl="0">
              <a:lnSpc>
                <a:spcPct val="90000"/>
              </a:lnSpc>
              <a:spcBef>
                <a:spcPts val="1000"/>
              </a:spcBef>
              <a:spcAft>
                <a:spcPts val="0"/>
              </a:spcAft>
              <a:buClr>
                <a:schemeClr val="dk1"/>
              </a:buClr>
              <a:buSzPts val="2800"/>
              <a:buChar char="•"/>
            </a:pPr>
            <a:r>
              <a:rPr lang="en-US"/>
              <a:t>.Ancak, her yöntemin kendi sınırlamaları vardır ve daha hassas ve doğru sonuçlar için yeni ekstraksiyon yöntemleri test edilmektedir.</a:t>
            </a:r>
            <a:endParaRPr/>
          </a:p>
        </p:txBody>
      </p:sp>
      <p:sp>
        <p:nvSpPr>
          <p:cNvPr id="2" name="Footer Placeholder 1">
            <a:extLst>
              <a:ext uri="{FF2B5EF4-FFF2-40B4-BE49-F238E27FC236}">
                <a16:creationId xmlns:a16="http://schemas.microsoft.com/office/drawing/2014/main" id="{BF581BDC-95C3-A44F-31FC-2CE84959E94E}"/>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171F640E-703A-5DCD-F836-4804C32C76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buSzPts val="4400"/>
            </a:pPr>
            <a:r>
              <a:rPr lang="en-US" dirty="0"/>
              <a:t>Bir Protein-DNA </a:t>
            </a:r>
            <a:r>
              <a:rPr lang="en-US" dirty="0" err="1"/>
              <a:t>Etkileşiminin</a:t>
            </a:r>
            <a:r>
              <a:rPr lang="en-US" dirty="0"/>
              <a:t> </a:t>
            </a:r>
            <a:r>
              <a:rPr lang="en-US" dirty="0" err="1"/>
              <a:t>Fonksiyonel</a:t>
            </a:r>
            <a:r>
              <a:rPr lang="en-US" dirty="0"/>
              <a:t> </a:t>
            </a:r>
            <a:r>
              <a:rPr lang="en-US" dirty="0" err="1"/>
              <a:t>Önemini</a:t>
            </a:r>
            <a:r>
              <a:rPr lang="en-US" dirty="0"/>
              <a:t> </a:t>
            </a:r>
            <a:r>
              <a:rPr lang="en-US" dirty="0" err="1"/>
              <a:t>Doğrulama</a:t>
            </a:r>
            <a:r>
              <a:rPr lang="en-US" dirty="0"/>
              <a:t>:</a:t>
            </a:r>
            <a:endParaRPr dirty="0"/>
          </a:p>
        </p:txBody>
      </p:sp>
      <p:sp>
        <p:nvSpPr>
          <p:cNvPr id="376" name="Google Shape;376;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Font typeface="Arial"/>
              <a:buChar char="•"/>
            </a:pPr>
            <a:r>
              <a:rPr lang="en-US" dirty="0"/>
              <a:t>Protein </a:t>
            </a:r>
            <a:r>
              <a:rPr lang="en-US" dirty="0" err="1"/>
              <a:t>bağlanması</a:t>
            </a:r>
            <a:r>
              <a:rPr lang="en-US" dirty="0"/>
              <a:t> </a:t>
            </a:r>
            <a:r>
              <a:rPr lang="en-US" dirty="0" err="1"/>
              <a:t>için</a:t>
            </a:r>
            <a:r>
              <a:rPr lang="en-US" dirty="0"/>
              <a:t> </a:t>
            </a:r>
            <a:r>
              <a:rPr lang="en-US" dirty="0" err="1"/>
              <a:t>gereken</a:t>
            </a:r>
            <a:r>
              <a:rPr lang="en-US" dirty="0"/>
              <a:t> </a:t>
            </a:r>
            <a:r>
              <a:rPr lang="en-US" dirty="0" err="1"/>
              <a:t>nükleotidler</a:t>
            </a:r>
            <a:r>
              <a:rPr lang="en-US" dirty="0"/>
              <a:t> </a:t>
            </a:r>
            <a:r>
              <a:rPr lang="en-US" dirty="0" err="1"/>
              <a:t>ile</a:t>
            </a:r>
            <a:r>
              <a:rPr lang="en-US" dirty="0"/>
              <a:t> </a:t>
            </a:r>
            <a:r>
              <a:rPr lang="en-US" dirty="0" err="1"/>
              <a:t>kontrol</a:t>
            </a:r>
            <a:r>
              <a:rPr lang="en-US" dirty="0"/>
              <a:t> </a:t>
            </a:r>
            <a:r>
              <a:rPr lang="en-US" dirty="0" err="1"/>
              <a:t>elemanının</a:t>
            </a:r>
            <a:r>
              <a:rPr lang="en-US" dirty="0"/>
              <a:t> </a:t>
            </a:r>
            <a:r>
              <a:rPr lang="en-US" dirty="0" err="1"/>
              <a:t>aktivitesi</a:t>
            </a:r>
            <a:r>
              <a:rPr lang="en-US" dirty="0"/>
              <a:t> </a:t>
            </a:r>
            <a:r>
              <a:rPr lang="en-US" dirty="0" err="1"/>
              <a:t>için</a:t>
            </a:r>
            <a:r>
              <a:rPr lang="en-US" dirty="0"/>
              <a:t> </a:t>
            </a:r>
            <a:r>
              <a:rPr lang="en-US" dirty="0" err="1"/>
              <a:t>gereken</a:t>
            </a:r>
            <a:r>
              <a:rPr lang="en-US" dirty="0"/>
              <a:t> </a:t>
            </a:r>
            <a:r>
              <a:rPr lang="en-US" dirty="0" err="1"/>
              <a:t>nükleotidler</a:t>
            </a:r>
            <a:r>
              <a:rPr lang="en-US" dirty="0"/>
              <a:t> </a:t>
            </a:r>
            <a:r>
              <a:rPr lang="en-US" dirty="0" err="1"/>
              <a:t>arasındaki</a:t>
            </a:r>
            <a:r>
              <a:rPr lang="en-US" dirty="0"/>
              <a:t> </a:t>
            </a:r>
            <a:r>
              <a:rPr lang="en-US" dirty="0" err="1"/>
              <a:t>ilişki</a:t>
            </a:r>
            <a:r>
              <a:rPr lang="en-US" dirty="0"/>
              <a:t>.</a:t>
            </a:r>
            <a:endParaRPr dirty="0"/>
          </a:p>
          <a:p>
            <a:pPr marL="228600" lvl="0" indent="-228600" algn="l" rtl="0">
              <a:lnSpc>
                <a:spcPct val="90000"/>
              </a:lnSpc>
              <a:spcBef>
                <a:spcPts val="1000"/>
              </a:spcBef>
              <a:spcAft>
                <a:spcPts val="0"/>
              </a:spcAft>
              <a:buClr>
                <a:schemeClr val="dk1"/>
              </a:buClr>
              <a:buSzPts val="2800"/>
              <a:buFont typeface="Arial"/>
              <a:buChar char="•"/>
            </a:pPr>
            <a:r>
              <a:rPr lang="en-US" dirty="0"/>
              <a:t>Bir </a:t>
            </a:r>
            <a:r>
              <a:rPr lang="en-US" dirty="0" err="1"/>
              <a:t>raporlayıcı</a:t>
            </a:r>
            <a:r>
              <a:rPr lang="en-US" dirty="0"/>
              <a:t> </a:t>
            </a:r>
            <a:r>
              <a:rPr lang="en-US" dirty="0" err="1"/>
              <a:t>genin</a:t>
            </a:r>
            <a:r>
              <a:rPr lang="en-US" dirty="0"/>
              <a:t> </a:t>
            </a:r>
            <a:r>
              <a:rPr lang="en-US" dirty="0" err="1"/>
              <a:t>veya</a:t>
            </a:r>
            <a:r>
              <a:rPr lang="en-US" dirty="0"/>
              <a:t> </a:t>
            </a:r>
            <a:r>
              <a:rPr lang="en-US" dirty="0" err="1"/>
              <a:t>endojen</a:t>
            </a:r>
            <a:r>
              <a:rPr lang="en-US" dirty="0"/>
              <a:t> </a:t>
            </a:r>
            <a:r>
              <a:rPr lang="en-US" dirty="0" err="1"/>
              <a:t>genin</a:t>
            </a:r>
            <a:r>
              <a:rPr lang="en-US" dirty="0"/>
              <a:t>, </a:t>
            </a:r>
            <a:r>
              <a:rPr lang="en-US" dirty="0" err="1"/>
              <a:t>DNA'ya</a:t>
            </a:r>
            <a:r>
              <a:rPr lang="en-US" dirty="0"/>
              <a:t> </a:t>
            </a:r>
            <a:r>
              <a:rPr lang="en-US" dirty="0" err="1"/>
              <a:t>bağlanan</a:t>
            </a:r>
            <a:r>
              <a:rPr lang="en-US" dirty="0"/>
              <a:t> bir </a:t>
            </a:r>
            <a:r>
              <a:rPr lang="en-US" dirty="0" err="1"/>
              <a:t>proteinin</a:t>
            </a:r>
            <a:r>
              <a:rPr lang="en-US" dirty="0"/>
              <a:t> </a:t>
            </a:r>
            <a:r>
              <a:rPr lang="en-US" dirty="0" err="1"/>
              <a:t>aşırı</a:t>
            </a:r>
            <a:r>
              <a:rPr lang="en-US" dirty="0"/>
              <a:t> </a:t>
            </a:r>
            <a:r>
              <a:rPr lang="en-US" dirty="0" err="1"/>
              <a:t>ekspresyonu</a:t>
            </a:r>
            <a:r>
              <a:rPr lang="en-US" dirty="0"/>
              <a:t> </a:t>
            </a:r>
            <a:r>
              <a:rPr lang="en-US" dirty="0" err="1"/>
              <a:t>ile</a:t>
            </a:r>
            <a:r>
              <a:rPr lang="en-US" dirty="0"/>
              <a:t> trans-</a:t>
            </a:r>
            <a:r>
              <a:rPr lang="en-US" dirty="0" err="1"/>
              <a:t>aktivasyonu</a:t>
            </a:r>
            <a:r>
              <a:rPr lang="en-US" dirty="0"/>
              <a:t>.</a:t>
            </a:r>
            <a:endParaRPr dirty="0"/>
          </a:p>
          <a:p>
            <a:pPr marL="228600" lvl="0" indent="-228600" algn="l" rtl="0">
              <a:lnSpc>
                <a:spcPct val="90000"/>
              </a:lnSpc>
              <a:spcBef>
                <a:spcPts val="1000"/>
              </a:spcBef>
              <a:spcAft>
                <a:spcPts val="0"/>
              </a:spcAft>
              <a:buClr>
                <a:schemeClr val="dk1"/>
              </a:buClr>
              <a:buSzPts val="2800"/>
              <a:buFont typeface="Arial"/>
              <a:buChar char="•"/>
            </a:pPr>
            <a:r>
              <a:rPr lang="en-US" dirty="0" err="1"/>
              <a:t>Bitişik</a:t>
            </a:r>
            <a:r>
              <a:rPr lang="en-US" dirty="0"/>
              <a:t> </a:t>
            </a:r>
            <a:r>
              <a:rPr lang="en-US" dirty="0" err="1"/>
              <a:t>kontrol</a:t>
            </a:r>
            <a:r>
              <a:rPr lang="en-US" dirty="0"/>
              <a:t> </a:t>
            </a:r>
            <a:r>
              <a:rPr lang="en-US" dirty="0" err="1"/>
              <a:t>elemanlarına</a:t>
            </a:r>
            <a:r>
              <a:rPr lang="en-US" dirty="0"/>
              <a:t> </a:t>
            </a:r>
            <a:r>
              <a:rPr lang="en-US" dirty="0" err="1"/>
              <a:t>bağlanan</a:t>
            </a:r>
            <a:r>
              <a:rPr lang="en-US" dirty="0"/>
              <a:t> </a:t>
            </a:r>
            <a:r>
              <a:rPr lang="en-US" dirty="0" err="1"/>
              <a:t>proteinlerin</a:t>
            </a:r>
            <a:r>
              <a:rPr lang="en-US" dirty="0"/>
              <a:t> </a:t>
            </a:r>
            <a:r>
              <a:rPr lang="en-US" dirty="0" err="1"/>
              <a:t>işbirlikçi</a:t>
            </a:r>
            <a:r>
              <a:rPr lang="en-US" dirty="0"/>
              <a:t> </a:t>
            </a:r>
            <a:r>
              <a:rPr lang="en-US" dirty="0" err="1"/>
              <a:t>bağlanması</a:t>
            </a:r>
            <a:r>
              <a:rPr lang="en-US" dirty="0"/>
              <a:t> </a:t>
            </a:r>
            <a:r>
              <a:rPr lang="en-US" dirty="0" err="1"/>
              <a:t>ve</a:t>
            </a:r>
            <a:r>
              <a:rPr lang="en-US" dirty="0"/>
              <a:t> </a:t>
            </a:r>
            <a:r>
              <a:rPr lang="en-US" dirty="0" err="1"/>
              <a:t>sinerjik</a:t>
            </a:r>
            <a:r>
              <a:rPr lang="en-US" dirty="0"/>
              <a:t> </a:t>
            </a:r>
            <a:r>
              <a:rPr lang="en-US" dirty="0" err="1"/>
              <a:t>işlevi</a:t>
            </a:r>
            <a:r>
              <a:rPr lang="en-US" dirty="0"/>
              <a:t>.</a:t>
            </a:r>
            <a:endParaRPr dirty="0"/>
          </a:p>
          <a:p>
            <a:pPr marL="228600" lvl="0" indent="-228600" algn="l" rtl="0">
              <a:lnSpc>
                <a:spcPct val="90000"/>
              </a:lnSpc>
              <a:spcBef>
                <a:spcPts val="1000"/>
              </a:spcBef>
              <a:spcAft>
                <a:spcPts val="0"/>
              </a:spcAft>
              <a:buClr>
                <a:schemeClr val="dk1"/>
              </a:buClr>
              <a:buSzPts val="2800"/>
              <a:buFont typeface="Arial"/>
              <a:buChar char="•"/>
            </a:pPr>
            <a:r>
              <a:rPr lang="en-US" dirty="0" err="1"/>
              <a:t>Genomik</a:t>
            </a:r>
            <a:r>
              <a:rPr lang="en-US" dirty="0"/>
              <a:t> </a:t>
            </a:r>
            <a:r>
              <a:rPr lang="en-US" dirty="0" err="1"/>
              <a:t>ve</a:t>
            </a:r>
            <a:r>
              <a:rPr lang="en-US" dirty="0"/>
              <a:t> in vitro </a:t>
            </a:r>
            <a:r>
              <a:rPr lang="en-US" dirty="0" err="1"/>
              <a:t>ayak</a:t>
            </a:r>
            <a:r>
              <a:rPr lang="en-US" dirty="0"/>
              <a:t> </a:t>
            </a:r>
            <a:r>
              <a:rPr lang="en-US" dirty="0" err="1"/>
              <a:t>izi</a:t>
            </a:r>
            <a:r>
              <a:rPr lang="en-US" dirty="0"/>
              <a:t> </a:t>
            </a:r>
            <a:r>
              <a:rPr lang="en-US" dirty="0" err="1"/>
              <a:t>desenlerinin</a:t>
            </a:r>
            <a:r>
              <a:rPr lang="en-US" dirty="0"/>
              <a:t> </a:t>
            </a:r>
            <a:r>
              <a:rPr lang="en-US" dirty="0" err="1"/>
              <a:t>karşılaştırılması</a:t>
            </a:r>
            <a:r>
              <a:rPr lang="en-US" dirty="0"/>
              <a:t>.</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2" name="Footer Placeholder 1">
            <a:extLst>
              <a:ext uri="{FF2B5EF4-FFF2-40B4-BE49-F238E27FC236}">
                <a16:creationId xmlns:a16="http://schemas.microsoft.com/office/drawing/2014/main" id="{4553BAA5-3B98-8112-E2BB-CFC1E9CB1B2B}"/>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9E099A4F-6629-FC37-86DE-8F26CC4A2D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Termodinamik</a:t>
            </a:r>
            <a:endParaRPr/>
          </a:p>
        </p:txBody>
      </p:sp>
      <p:sp>
        <p:nvSpPr>
          <p:cNvPr id="95" name="Google Shape;95;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İlaç keşfi için termodinamik terimi biyomoleküllerin etkileşimi sonrası ortaya çıkan ısı değişimi için kullanılmaktadır.</a:t>
            </a:r>
            <a:endParaRPr/>
          </a:p>
          <a:p>
            <a:pPr marL="228600" lvl="0" indent="-228600" algn="l" rtl="0">
              <a:lnSpc>
                <a:spcPct val="90000"/>
              </a:lnSpc>
              <a:spcBef>
                <a:spcPts val="1000"/>
              </a:spcBef>
              <a:spcAft>
                <a:spcPts val="0"/>
              </a:spcAft>
              <a:buClr>
                <a:schemeClr val="dk1"/>
              </a:buClr>
              <a:buSzPts val="2800"/>
              <a:buChar char="•"/>
            </a:pPr>
            <a:r>
              <a:rPr lang="en-US"/>
              <a:t>Doğrudan ölçümü: İzotermal titrasyon kalorimetri(ITC)</a:t>
            </a:r>
            <a:endParaRPr/>
          </a:p>
          <a:p>
            <a:pPr marL="228600" lvl="0" indent="-228600" algn="l" rtl="0">
              <a:lnSpc>
                <a:spcPct val="90000"/>
              </a:lnSpc>
              <a:spcBef>
                <a:spcPts val="1000"/>
              </a:spcBef>
              <a:spcAft>
                <a:spcPts val="0"/>
              </a:spcAft>
              <a:buClr>
                <a:schemeClr val="dk1"/>
              </a:buClr>
              <a:buSzPts val="2800"/>
              <a:buChar char="•"/>
            </a:pPr>
            <a:r>
              <a:rPr lang="en-US"/>
              <a:t>Dolaylı ölçümü: Yüzey Plazmon Rezonans  (Surface Plasmon Resonance, SPR) veya floresans ile ölçülmektedir.</a:t>
            </a:r>
            <a:endParaRPr/>
          </a:p>
          <a:p>
            <a:pPr marL="228600" lvl="0" indent="-50800" algn="l" rtl="0">
              <a:lnSpc>
                <a:spcPct val="90000"/>
              </a:lnSpc>
              <a:spcBef>
                <a:spcPts val="1000"/>
              </a:spcBef>
              <a:spcAft>
                <a:spcPts val="0"/>
              </a:spcAft>
              <a:buClr>
                <a:schemeClr val="dk1"/>
              </a:buClr>
              <a:buSzPts val="2800"/>
              <a:buNone/>
            </a:pPr>
            <a:endParaRPr/>
          </a:p>
        </p:txBody>
      </p:sp>
      <p:sp>
        <p:nvSpPr>
          <p:cNvPr id="2" name="Footer Placeholder 1">
            <a:extLst>
              <a:ext uri="{FF2B5EF4-FFF2-40B4-BE49-F238E27FC236}">
                <a16:creationId xmlns:a16="http://schemas.microsoft.com/office/drawing/2014/main" id="{355C8086-A8D1-D11C-ABC7-656881C23164}"/>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CBAEA849-1F5A-8840-922C-2FD0FE1439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Ne zaman meydana gelebilir?</a:t>
            </a:r>
            <a:endParaRPr/>
          </a:p>
        </p:txBody>
      </p:sp>
      <p:sp>
        <p:nvSpPr>
          <p:cNvPr id="101" name="Google Shape;10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Protein-küçük molekül etkileşimi</a:t>
            </a:r>
            <a:endParaRPr/>
          </a:p>
          <a:p>
            <a:pPr marL="228600" lvl="0" indent="-228600" algn="l" rtl="0">
              <a:lnSpc>
                <a:spcPct val="90000"/>
              </a:lnSpc>
              <a:spcBef>
                <a:spcPts val="1000"/>
              </a:spcBef>
              <a:spcAft>
                <a:spcPts val="0"/>
              </a:spcAft>
              <a:buClr>
                <a:schemeClr val="dk1"/>
              </a:buClr>
              <a:buSzPts val="2800"/>
              <a:buChar char="•"/>
            </a:pPr>
            <a:r>
              <a:rPr lang="en-US"/>
              <a:t>Protein-protein etkileşimi</a:t>
            </a:r>
            <a:endParaRPr/>
          </a:p>
          <a:p>
            <a:pPr marL="228600" lvl="0" indent="-228600" algn="l" rtl="0">
              <a:lnSpc>
                <a:spcPct val="90000"/>
              </a:lnSpc>
              <a:spcBef>
                <a:spcPts val="1000"/>
              </a:spcBef>
              <a:spcAft>
                <a:spcPts val="0"/>
              </a:spcAft>
              <a:buClr>
                <a:schemeClr val="dk1"/>
              </a:buClr>
              <a:buSzPts val="2800"/>
              <a:buChar char="•"/>
            </a:pPr>
            <a:r>
              <a:rPr lang="en-US"/>
              <a:t>Protein-nükleik asit etkileşimi</a:t>
            </a:r>
            <a:endParaRPr/>
          </a:p>
          <a:p>
            <a:pPr marL="228600" lvl="0" indent="-228600" algn="l" rtl="0">
              <a:lnSpc>
                <a:spcPct val="90000"/>
              </a:lnSpc>
              <a:spcBef>
                <a:spcPts val="1000"/>
              </a:spcBef>
              <a:spcAft>
                <a:spcPts val="0"/>
              </a:spcAft>
              <a:buClr>
                <a:schemeClr val="dk1"/>
              </a:buClr>
              <a:buSzPts val="2800"/>
              <a:buChar char="•"/>
            </a:pPr>
            <a:r>
              <a:rPr lang="en-US"/>
              <a:t>Protein-metal iyon etkileşimi</a:t>
            </a:r>
            <a:endParaRPr/>
          </a:p>
          <a:p>
            <a:pPr marL="228600" lvl="0" indent="-228600" algn="l" rtl="0">
              <a:lnSpc>
                <a:spcPct val="90000"/>
              </a:lnSpc>
              <a:spcBef>
                <a:spcPts val="1000"/>
              </a:spcBef>
              <a:spcAft>
                <a:spcPts val="0"/>
              </a:spcAft>
              <a:buClr>
                <a:schemeClr val="dk1"/>
              </a:buClr>
              <a:buSzPts val="2800"/>
              <a:buChar char="•"/>
            </a:pPr>
            <a:r>
              <a:rPr lang="en-US"/>
              <a:t>Protein-karbonhidrat etkileşimi</a:t>
            </a:r>
            <a:endParaRPr/>
          </a:p>
          <a:p>
            <a:pPr marL="228600" lvl="0" indent="-228600" algn="l" rtl="0">
              <a:lnSpc>
                <a:spcPct val="90000"/>
              </a:lnSpc>
              <a:spcBef>
                <a:spcPts val="1000"/>
              </a:spcBef>
              <a:spcAft>
                <a:spcPts val="0"/>
              </a:spcAft>
              <a:buClr>
                <a:schemeClr val="dk1"/>
              </a:buClr>
              <a:buSzPts val="2800"/>
              <a:buChar char="•"/>
            </a:pPr>
            <a:r>
              <a:rPr lang="en-US"/>
              <a:t>Nükleik asit-nükleik asit etkileşimi</a:t>
            </a:r>
            <a:endParaRPr/>
          </a:p>
          <a:p>
            <a:pPr marL="228600" lvl="0" indent="-228600" algn="l" rtl="0">
              <a:lnSpc>
                <a:spcPct val="90000"/>
              </a:lnSpc>
              <a:spcBef>
                <a:spcPts val="1000"/>
              </a:spcBef>
              <a:spcAft>
                <a:spcPts val="0"/>
              </a:spcAft>
              <a:buClr>
                <a:schemeClr val="dk1"/>
              </a:buClr>
              <a:buSzPts val="2800"/>
              <a:buChar char="•"/>
            </a:pPr>
            <a:r>
              <a:rPr lang="en-US"/>
              <a:t>İyon-iyon etkileşimi</a:t>
            </a:r>
            <a:endParaRPr/>
          </a:p>
          <a:p>
            <a:pPr marL="228600" lvl="0" indent="-228600" algn="l" rtl="0">
              <a:lnSpc>
                <a:spcPct val="90000"/>
              </a:lnSpc>
              <a:spcBef>
                <a:spcPts val="1000"/>
              </a:spcBef>
              <a:spcAft>
                <a:spcPts val="0"/>
              </a:spcAft>
              <a:buClr>
                <a:schemeClr val="dk1"/>
              </a:buClr>
              <a:buSzPts val="2800"/>
              <a:buChar char="•"/>
            </a:pPr>
            <a:r>
              <a:rPr lang="en-US"/>
              <a:t>…</a:t>
            </a:r>
            <a:endParaRPr/>
          </a:p>
        </p:txBody>
      </p:sp>
      <p:sp>
        <p:nvSpPr>
          <p:cNvPr id="2" name="Footer Placeholder 1">
            <a:extLst>
              <a:ext uri="{FF2B5EF4-FFF2-40B4-BE49-F238E27FC236}">
                <a16:creationId xmlns:a16="http://schemas.microsoft.com/office/drawing/2014/main" id="{9711EB14-B6D4-50F6-C2D8-78E56D868A9B}"/>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02645E55-0252-B229-C47F-E2AD7B21BA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Avantajları</a:t>
            </a:r>
            <a:endParaRPr/>
          </a:p>
        </p:txBody>
      </p:sp>
      <p:sp>
        <p:nvSpPr>
          <p:cNvPr id="107" name="Google Shape;10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a:t>Geniş uygulanabilirlik</a:t>
            </a:r>
            <a:endParaRPr/>
          </a:p>
          <a:p>
            <a:pPr marL="228600" lvl="0" indent="-228600" algn="l" rtl="0">
              <a:lnSpc>
                <a:spcPct val="90000"/>
              </a:lnSpc>
              <a:spcBef>
                <a:spcPts val="1000"/>
              </a:spcBef>
              <a:spcAft>
                <a:spcPts val="0"/>
              </a:spcAft>
              <a:buClr>
                <a:schemeClr val="dk1"/>
              </a:buClr>
              <a:buSzPct val="100000"/>
              <a:buChar char="•"/>
            </a:pPr>
            <a:r>
              <a:rPr lang="en-US"/>
              <a:t>Afinite belirlenmesinde düşük hata</a:t>
            </a:r>
            <a:endParaRPr/>
          </a:p>
          <a:p>
            <a:pPr marL="685800" lvl="1" indent="-228600" algn="l" rtl="0">
              <a:lnSpc>
                <a:spcPct val="90000"/>
              </a:lnSpc>
              <a:spcBef>
                <a:spcPts val="500"/>
              </a:spcBef>
              <a:spcAft>
                <a:spcPts val="0"/>
              </a:spcAft>
              <a:buClr>
                <a:schemeClr val="dk1"/>
              </a:buClr>
              <a:buSzPct val="100000"/>
              <a:buChar char="•"/>
            </a:pPr>
            <a:r>
              <a:rPr lang="en-US"/>
              <a:t>Bu sayede K</a:t>
            </a:r>
            <a:r>
              <a:rPr lang="en-US" baseline="-25000"/>
              <a:t>D </a:t>
            </a:r>
            <a:r>
              <a:rPr lang="en-US"/>
              <a:t>belirlenmesinde altın standart.</a:t>
            </a:r>
            <a:endParaRPr/>
          </a:p>
          <a:p>
            <a:pPr marL="228600" lvl="0" indent="-228600" algn="l" rtl="0">
              <a:lnSpc>
                <a:spcPct val="90000"/>
              </a:lnSpc>
              <a:spcBef>
                <a:spcPts val="1000"/>
              </a:spcBef>
              <a:spcAft>
                <a:spcPts val="0"/>
              </a:spcAft>
              <a:buClr>
                <a:schemeClr val="dk1"/>
              </a:buClr>
              <a:buSzPct val="100000"/>
              <a:buChar char="•"/>
            </a:pPr>
            <a:r>
              <a:rPr lang="en-US"/>
              <a:t>Etiketsiz ölçüm imkanı sunmaktadır.</a:t>
            </a:r>
            <a:endParaRPr/>
          </a:p>
          <a:p>
            <a:pPr marL="228600" lvl="0" indent="-228600" algn="l" rtl="0">
              <a:lnSpc>
                <a:spcPct val="90000"/>
              </a:lnSpc>
              <a:spcBef>
                <a:spcPts val="1000"/>
              </a:spcBef>
              <a:spcAft>
                <a:spcPts val="0"/>
              </a:spcAft>
              <a:buClr>
                <a:schemeClr val="dk1"/>
              </a:buClr>
              <a:buSzPct val="100000"/>
              <a:buChar char="•"/>
            </a:pPr>
            <a:r>
              <a:rPr lang="en-US"/>
              <a:t>Isı transferi etkileşimden kaynaklanan bağlanma entalpisi (ΔH) ile sıcaklığa bağlı bağlanma K</a:t>
            </a:r>
            <a:r>
              <a:rPr lang="en-US" baseline="-25000"/>
              <a:t>D</a:t>
            </a:r>
            <a:r>
              <a:rPr lang="en-US"/>
              <a:t>’sinden gelmektedir. Bu da hesaplamalarda entropik etkinin hesaplanmasında kullanılabilmektedir.</a:t>
            </a:r>
            <a:endParaRPr/>
          </a:p>
          <a:p>
            <a:pPr marL="228600" lvl="0" indent="-228600" algn="l" rtl="0">
              <a:lnSpc>
                <a:spcPct val="90000"/>
              </a:lnSpc>
              <a:spcBef>
                <a:spcPts val="1000"/>
              </a:spcBef>
              <a:spcAft>
                <a:spcPts val="0"/>
              </a:spcAft>
              <a:buClr>
                <a:schemeClr val="dk1"/>
              </a:buClr>
              <a:buSzPct val="100000"/>
              <a:buChar char="•"/>
            </a:pPr>
            <a:r>
              <a:rPr lang="en-US"/>
              <a:t>Bu değerlerin belirlenmesi de yapı etki ilişkilerinin yorumlanmasında moleküler tanınmaya bağlı hangi tip yapısal değişimlerin aktiviteye katkı sunduğunun belirlenmesinde katkı sunmaktadır.</a:t>
            </a:r>
            <a:endParaRPr/>
          </a:p>
          <a:p>
            <a:pPr marL="228600" lvl="0" indent="-64135" algn="l" rtl="0">
              <a:lnSpc>
                <a:spcPct val="90000"/>
              </a:lnSpc>
              <a:spcBef>
                <a:spcPts val="1000"/>
              </a:spcBef>
              <a:spcAft>
                <a:spcPts val="0"/>
              </a:spcAft>
              <a:buClr>
                <a:schemeClr val="dk1"/>
              </a:buClr>
              <a:buSzPct val="100000"/>
              <a:buNone/>
            </a:pPr>
            <a:endParaRPr/>
          </a:p>
        </p:txBody>
      </p:sp>
      <p:sp>
        <p:nvSpPr>
          <p:cNvPr id="2" name="Footer Placeholder 1">
            <a:extLst>
              <a:ext uri="{FF2B5EF4-FFF2-40B4-BE49-F238E27FC236}">
                <a16:creationId xmlns:a16="http://schemas.microsoft.com/office/drawing/2014/main" id="{284FC1B6-BC93-727E-0347-A174FFA8D492}"/>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8E725F5B-8869-BC4B-3D53-397D2C0760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p5"/>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Play"/>
              <a:buNone/>
            </a:pPr>
            <a:r>
              <a:rPr lang="en-US">
                <a:solidFill>
                  <a:srgbClr val="FFFFFF"/>
                </a:solidFill>
              </a:rPr>
              <a:t>PPI'ları Belirleme</a:t>
            </a:r>
          </a:p>
        </p:txBody>
      </p:sp>
      <p:sp>
        <p:nvSpPr>
          <p:cNvPr id="119" name="Arc 1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0" name="Google Shape;110;p5"/>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228600" lvl="0" indent="0" rtl="0">
              <a:spcBef>
                <a:spcPts val="0"/>
              </a:spcBef>
              <a:spcAft>
                <a:spcPts val="0"/>
              </a:spcAft>
              <a:buNone/>
            </a:pPr>
            <a:r>
              <a:rPr lang="en-US"/>
              <a:t>Küçük ölçekli yöntemler</a:t>
            </a:r>
          </a:p>
          <a:p>
            <a:pPr marL="228600" lvl="0" indent="-228600" rtl="0">
              <a:spcBef>
                <a:spcPts val="0"/>
              </a:spcBef>
              <a:spcAft>
                <a:spcPts val="0"/>
              </a:spcAft>
              <a:buClr>
                <a:schemeClr val="dk1"/>
              </a:buClr>
              <a:buSzPts val="2800"/>
              <a:buFont typeface="Arial"/>
              <a:buChar char="•"/>
            </a:pPr>
            <a:r>
              <a:rPr lang="en-US"/>
              <a:t>Ko-immunopresipitasyon</a:t>
            </a:r>
          </a:p>
          <a:p>
            <a:pPr marL="228600" lvl="0" indent="-228600" rtl="0">
              <a:spcBef>
                <a:spcPts val="1000"/>
              </a:spcBef>
              <a:spcAft>
                <a:spcPts val="0"/>
              </a:spcAft>
              <a:buClr>
                <a:schemeClr val="dk1"/>
              </a:buClr>
              <a:buSzPts val="2800"/>
              <a:buFont typeface="Arial"/>
              <a:buChar char="•"/>
            </a:pPr>
            <a:r>
              <a:rPr lang="en-US"/>
              <a:t>Afinite kromatografisi</a:t>
            </a:r>
          </a:p>
          <a:p>
            <a:pPr marL="228600" lvl="0" indent="-228600" rtl="0">
              <a:spcBef>
                <a:spcPts val="1000"/>
              </a:spcBef>
              <a:spcAft>
                <a:spcPts val="0"/>
              </a:spcAft>
              <a:buClr>
                <a:schemeClr val="dk1"/>
              </a:buClr>
              <a:buSzPts val="2800"/>
              <a:buFont typeface="Arial"/>
              <a:buChar char="•"/>
            </a:pPr>
            <a:r>
              <a:rPr lang="en-US"/>
              <a:t>Pull-down deneyleri</a:t>
            </a:r>
          </a:p>
          <a:p>
            <a:pPr marL="228600" lvl="0" indent="-228600" rtl="0">
              <a:spcBef>
                <a:spcPts val="1000"/>
              </a:spcBef>
              <a:spcAft>
                <a:spcPts val="0"/>
              </a:spcAft>
              <a:buClr>
                <a:schemeClr val="dk1"/>
              </a:buClr>
              <a:buSzPts val="2800"/>
              <a:buFont typeface="Arial"/>
              <a:buChar char="•"/>
            </a:pPr>
            <a:r>
              <a:rPr lang="en-US"/>
              <a:t>In vitro bağlanma deneyleri</a:t>
            </a:r>
          </a:p>
          <a:p>
            <a:pPr marL="742950" lvl="1" indent="-285750" rtl="0">
              <a:spcBef>
                <a:spcPts val="500"/>
              </a:spcBef>
              <a:spcAft>
                <a:spcPts val="0"/>
              </a:spcAft>
              <a:buClr>
                <a:schemeClr val="dk1"/>
              </a:buClr>
              <a:buSzPts val="2400"/>
              <a:buFont typeface="Arial"/>
              <a:buChar char="•"/>
            </a:pPr>
            <a:r>
              <a:rPr lang="en-US"/>
              <a:t>FRET, BRET, Biacore, AFM</a:t>
            </a:r>
          </a:p>
          <a:p>
            <a:pPr marL="228600" lvl="0" indent="-228600" rtl="0">
              <a:spcBef>
                <a:spcPts val="1000"/>
              </a:spcBef>
              <a:spcAft>
                <a:spcPts val="0"/>
              </a:spcAft>
              <a:buClr>
                <a:schemeClr val="dk1"/>
              </a:buClr>
              <a:buSzPts val="2800"/>
              <a:buFont typeface="Arial"/>
              <a:buChar char="•"/>
            </a:pPr>
            <a:r>
              <a:rPr lang="en-US"/>
              <a:t>Yapısal (ko-kristaller)</a:t>
            </a:r>
          </a:p>
        </p:txBody>
      </p:sp>
      <p:sp>
        <p:nvSpPr>
          <p:cNvPr id="2" name="Footer Placeholder 1">
            <a:extLst>
              <a:ext uri="{FF2B5EF4-FFF2-40B4-BE49-F238E27FC236}">
                <a16:creationId xmlns:a16="http://schemas.microsoft.com/office/drawing/2014/main" id="{2264FE00-42F9-1AA2-89EE-3FA3D0473226}"/>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69601ADD-189D-262E-3773-E3DDD3694C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ITC</a:t>
            </a:r>
            <a:endParaRPr/>
          </a:p>
        </p:txBody>
      </p:sp>
      <p:sp>
        <p:nvSpPr>
          <p:cNvPr id="113" name="Google Shape;11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İki molekülün etkileşimi sonucunda serbest hallerinden etkileştikleri hale geçerken ısı açığa çıkması veya ısının absorbe edilmesine dayalı olarak ölçülmektedir.</a:t>
            </a:r>
            <a:endParaRPr/>
          </a:p>
          <a:p>
            <a:pPr marL="228600" lvl="0" indent="-228600" algn="l" rtl="0">
              <a:lnSpc>
                <a:spcPct val="90000"/>
              </a:lnSpc>
              <a:spcBef>
                <a:spcPts val="1000"/>
              </a:spcBef>
              <a:spcAft>
                <a:spcPts val="0"/>
              </a:spcAft>
              <a:buClr>
                <a:schemeClr val="dk1"/>
              </a:buClr>
              <a:buSzPts val="2800"/>
              <a:buChar char="•"/>
            </a:pPr>
            <a:r>
              <a:rPr lang="en-US"/>
              <a:t>Referans hücre genellikle su veya tampon içermektedir.</a:t>
            </a:r>
            <a:endParaRPr/>
          </a:p>
          <a:p>
            <a:pPr marL="228600" lvl="0" indent="-228600" algn="l" rtl="0">
              <a:lnSpc>
                <a:spcPct val="90000"/>
              </a:lnSpc>
              <a:spcBef>
                <a:spcPts val="1000"/>
              </a:spcBef>
              <a:spcAft>
                <a:spcPts val="0"/>
              </a:spcAft>
              <a:buClr>
                <a:schemeClr val="dk1"/>
              </a:buClr>
              <a:buSzPts val="2800"/>
              <a:buChar char="•"/>
            </a:pPr>
            <a:r>
              <a:rPr lang="en-US"/>
              <a:t>Örnek hücre ise bağlanan partnerlerden sadece birini ve karıştırma şırıngasında bulunan bağlanma partnerini içermektedir.</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2" name="Footer Placeholder 1">
            <a:extLst>
              <a:ext uri="{FF2B5EF4-FFF2-40B4-BE49-F238E27FC236}">
                <a16:creationId xmlns:a16="http://schemas.microsoft.com/office/drawing/2014/main" id="{8DDC207B-EF25-AE7F-AACC-3E6F6E1A9096}"/>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7C6C5648-0100-012B-FCA4-5CA11E1385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Gibbs Serbest Bağlanma Enerjisi</a:t>
            </a:r>
            <a:endParaRPr/>
          </a:p>
        </p:txBody>
      </p:sp>
      <p:pic>
        <p:nvPicPr>
          <p:cNvPr id="119" name="Google Shape;119;p6"/>
          <p:cNvPicPr preferRelativeResize="0">
            <a:picLocks noGrp="1"/>
          </p:cNvPicPr>
          <p:nvPr>
            <p:ph type="body" idx="1"/>
          </p:nvPr>
        </p:nvPicPr>
        <p:blipFill rotWithShape="1">
          <a:blip r:embed="rId3">
            <a:alphaModFix/>
          </a:blip>
          <a:srcRect/>
          <a:stretch/>
        </p:blipFill>
        <p:spPr>
          <a:xfrm>
            <a:off x="838200" y="1690688"/>
            <a:ext cx="5454658" cy="841576"/>
          </a:xfrm>
          <a:prstGeom prst="rect">
            <a:avLst/>
          </a:prstGeom>
          <a:noFill/>
          <a:ln>
            <a:noFill/>
          </a:ln>
        </p:spPr>
      </p:pic>
      <p:sp>
        <p:nvSpPr>
          <p:cNvPr id="120" name="Google Shape;120;p6"/>
          <p:cNvSpPr txBox="1"/>
          <p:nvPr/>
        </p:nvSpPr>
        <p:spPr>
          <a:xfrm>
            <a:off x="838200" y="3016250"/>
            <a:ext cx="7402136" cy="34163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chemeClr val="dk1"/>
                </a:solidFill>
                <a:latin typeface="Arial"/>
                <a:ea typeface="Arial"/>
                <a:cs typeface="Arial"/>
                <a:sym typeface="Arial"/>
              </a:rPr>
              <a:t>Temel Kavramlar:</a:t>
            </a:r>
            <a:endParaRPr/>
          </a:p>
          <a:p>
            <a:pPr marL="0" marR="0" lvl="0" indent="-152400" algn="just" rtl="0">
              <a:spcBef>
                <a:spcPts val="0"/>
              </a:spcBef>
              <a:spcAft>
                <a:spcPts val="0"/>
              </a:spcAft>
              <a:buClr>
                <a:schemeClr val="dk1"/>
              </a:buClr>
              <a:buSzPts val="2400"/>
              <a:buFont typeface="Play"/>
              <a:buAutoNum type="arabicPeriod"/>
            </a:pPr>
            <a:r>
              <a:rPr lang="en-US" sz="2400" b="1" i="0" u="none" strike="noStrike" cap="none">
                <a:solidFill>
                  <a:schemeClr val="dk1"/>
                </a:solidFill>
                <a:latin typeface="Arial"/>
                <a:ea typeface="Arial"/>
                <a:cs typeface="Arial"/>
                <a:sym typeface="Arial"/>
              </a:rPr>
              <a:t>Gaz Sabiti R</a:t>
            </a:r>
            <a:r>
              <a:rPr lang="en-US" sz="2400" b="0" i="0" u="none" strike="noStrike" cap="none">
                <a:solidFill>
                  <a:schemeClr val="dk1"/>
                </a:solidFill>
                <a:latin typeface="Arial"/>
                <a:ea typeface="Arial"/>
                <a:cs typeface="Arial"/>
                <a:sym typeface="Arial"/>
              </a:rPr>
              <a:t>: Termodinamikte kullanılan evrensel bir sabittir, yaklaşık 8,314 J/mol</a:t>
            </a:r>
            <a:endParaRPr/>
          </a:p>
          <a:p>
            <a:pPr marL="0" marR="0" lvl="0" indent="-152400" algn="just" rtl="0">
              <a:spcBef>
                <a:spcPts val="0"/>
              </a:spcBef>
              <a:spcAft>
                <a:spcPts val="0"/>
              </a:spcAft>
              <a:buClr>
                <a:schemeClr val="dk1"/>
              </a:buClr>
              <a:buSzPts val="2400"/>
              <a:buFont typeface="Play"/>
              <a:buAutoNum type="arabicPeriod"/>
            </a:pPr>
            <a:r>
              <a:rPr lang="en-US" sz="2400" b="1" i="0" u="none" strike="noStrike" cap="none">
                <a:solidFill>
                  <a:schemeClr val="dk1"/>
                </a:solidFill>
                <a:latin typeface="Arial"/>
                <a:ea typeface="Arial"/>
                <a:cs typeface="Arial"/>
                <a:sym typeface="Arial"/>
              </a:rPr>
              <a:t>Mutlak Sıcaklık T</a:t>
            </a:r>
            <a:r>
              <a:rPr lang="en-US" sz="2400" b="0" i="0" u="none" strike="noStrike" cap="none">
                <a:solidFill>
                  <a:schemeClr val="dk1"/>
                </a:solidFill>
                <a:latin typeface="Arial"/>
                <a:ea typeface="Arial"/>
                <a:cs typeface="Arial"/>
                <a:sym typeface="Arial"/>
              </a:rPr>
              <a:t>: Kelvin (K) cinsinden ölçülen sıcaklıktır.</a:t>
            </a:r>
            <a:endParaRPr/>
          </a:p>
          <a:p>
            <a:pPr marL="0" marR="0" lvl="0" indent="-152400" algn="just" rtl="0">
              <a:spcBef>
                <a:spcPts val="0"/>
              </a:spcBef>
              <a:spcAft>
                <a:spcPts val="0"/>
              </a:spcAft>
              <a:buClr>
                <a:schemeClr val="dk1"/>
              </a:buClr>
              <a:buSzPts val="2400"/>
              <a:buFont typeface="Play"/>
              <a:buAutoNum type="arabicPeriod"/>
            </a:pPr>
            <a:r>
              <a:rPr lang="en-US" sz="2400" b="1" i="0" u="none" strike="noStrike" cap="none">
                <a:solidFill>
                  <a:schemeClr val="dk1"/>
                </a:solidFill>
                <a:latin typeface="Arial"/>
                <a:ea typeface="Arial"/>
                <a:cs typeface="Arial"/>
                <a:sym typeface="Arial"/>
              </a:rPr>
              <a:t>Entalpi Değişimi ΔH</a:t>
            </a:r>
            <a:r>
              <a:rPr lang="en-US" sz="2400" b="0" i="0" u="none" strike="noStrike" cap="none">
                <a:solidFill>
                  <a:schemeClr val="dk1"/>
                </a:solidFill>
                <a:latin typeface="Arial"/>
                <a:ea typeface="Arial"/>
                <a:cs typeface="Arial"/>
                <a:sym typeface="Arial"/>
              </a:rPr>
              <a:t>: Bir süreç veya etkileşim için sabit basınçta değiş tokuş edilen ısıyı ifade eder.</a:t>
            </a:r>
            <a:endParaRPr/>
          </a:p>
          <a:p>
            <a:pPr marL="0" marR="0" lvl="0" indent="-152400" algn="just" rtl="0">
              <a:spcBef>
                <a:spcPts val="0"/>
              </a:spcBef>
              <a:spcAft>
                <a:spcPts val="0"/>
              </a:spcAft>
              <a:buClr>
                <a:schemeClr val="dk1"/>
              </a:buClr>
              <a:buSzPts val="2400"/>
              <a:buFont typeface="Play"/>
              <a:buAutoNum type="arabicPeriod"/>
            </a:pPr>
            <a:r>
              <a:rPr lang="en-US" sz="2400" b="1" i="0" u="none" strike="noStrike" cap="none">
                <a:solidFill>
                  <a:schemeClr val="dk1"/>
                </a:solidFill>
                <a:latin typeface="Arial"/>
                <a:ea typeface="Arial"/>
                <a:cs typeface="Arial"/>
                <a:sym typeface="Arial"/>
              </a:rPr>
              <a:t>Isı Kapasitesi Değişimi (ΔCp)​</a:t>
            </a:r>
            <a:r>
              <a:rPr lang="en-US" sz="2400" b="0" i="0" u="none" strike="noStrike" cap="none">
                <a:solidFill>
                  <a:schemeClr val="dk1"/>
                </a:solidFill>
                <a:latin typeface="Arial"/>
                <a:ea typeface="Arial"/>
                <a:cs typeface="Arial"/>
                <a:sym typeface="Arial"/>
              </a:rPr>
              <a:t>: Entalpinin sıcaklıkla nasıl değiştiğini gösterir.</a:t>
            </a:r>
            <a:endParaRPr/>
          </a:p>
        </p:txBody>
      </p:sp>
      <p:pic>
        <p:nvPicPr>
          <p:cNvPr id="121" name="Google Shape;121;p6"/>
          <p:cNvPicPr preferRelativeResize="0"/>
          <p:nvPr/>
        </p:nvPicPr>
        <p:blipFill rotWithShape="1">
          <a:blip r:embed="rId4">
            <a:alphaModFix/>
          </a:blip>
          <a:srcRect/>
          <a:stretch/>
        </p:blipFill>
        <p:spPr>
          <a:xfrm>
            <a:off x="8522972" y="3366446"/>
            <a:ext cx="3018397" cy="1607932"/>
          </a:xfrm>
          <a:prstGeom prst="rect">
            <a:avLst/>
          </a:prstGeom>
          <a:noFill/>
          <a:ln>
            <a:noFill/>
          </a:ln>
        </p:spPr>
      </p:pic>
      <p:sp>
        <p:nvSpPr>
          <p:cNvPr id="2" name="Footer Placeholder 1">
            <a:extLst>
              <a:ext uri="{FF2B5EF4-FFF2-40B4-BE49-F238E27FC236}">
                <a16:creationId xmlns:a16="http://schemas.microsoft.com/office/drawing/2014/main" id="{79BBB436-7856-D28D-EC37-5D68CFA6F620}"/>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6A48CF26-AD17-D9FE-3DD2-90DB89AB7B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van’t Hoff Analizi</a:t>
            </a:r>
            <a:endParaRPr/>
          </a:p>
        </p:txBody>
      </p:sp>
      <p:pic>
        <p:nvPicPr>
          <p:cNvPr id="127" name="Google Shape;127;p7"/>
          <p:cNvPicPr preferRelativeResize="0">
            <a:picLocks noGrp="1"/>
          </p:cNvPicPr>
          <p:nvPr>
            <p:ph type="body" idx="1"/>
          </p:nvPr>
        </p:nvPicPr>
        <p:blipFill rotWithShape="1">
          <a:blip r:embed="rId3">
            <a:alphaModFix/>
          </a:blip>
          <a:srcRect/>
          <a:stretch/>
        </p:blipFill>
        <p:spPr>
          <a:xfrm>
            <a:off x="472754" y="1690688"/>
            <a:ext cx="10386129" cy="2358996"/>
          </a:xfrm>
          <a:prstGeom prst="rect">
            <a:avLst/>
          </a:prstGeom>
          <a:noFill/>
          <a:ln>
            <a:noFill/>
          </a:ln>
        </p:spPr>
      </p:pic>
      <p:sp>
        <p:nvSpPr>
          <p:cNvPr id="128" name="Google Shape;128;p7"/>
          <p:cNvSpPr txBox="1"/>
          <p:nvPr/>
        </p:nvSpPr>
        <p:spPr>
          <a:xfrm>
            <a:off x="838200" y="5167312"/>
            <a:ext cx="10020683"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0" i="0" u="none" strike="noStrike" cap="none">
                <a:solidFill>
                  <a:schemeClr val="dk1"/>
                </a:solidFill>
                <a:latin typeface="Arial"/>
                <a:ea typeface="Arial"/>
                <a:cs typeface="Arial"/>
                <a:sym typeface="Arial"/>
              </a:rPr>
              <a:t>Bağlanma Entalpisinin ölçülebilmesi geniş sıacklık aralığında çalışılmasına bağlıdır.</a:t>
            </a:r>
            <a:endParaRPr/>
          </a:p>
          <a:p>
            <a:pPr marL="0" marR="0" lvl="0" indent="0" algn="just" rtl="0">
              <a:spcBef>
                <a:spcPts val="0"/>
              </a:spcBef>
              <a:spcAft>
                <a:spcPts val="0"/>
              </a:spcAft>
              <a:buNone/>
            </a:pPr>
            <a:r>
              <a:rPr lang="en-US" sz="2800" b="0" i="0" u="none" strike="noStrike" cap="none">
                <a:solidFill>
                  <a:schemeClr val="dk1"/>
                </a:solidFill>
                <a:latin typeface="Arial"/>
                <a:ea typeface="Arial"/>
                <a:cs typeface="Arial"/>
                <a:sym typeface="Arial"/>
              </a:rPr>
              <a:t>SPR, MST</a:t>
            </a:r>
            <a:endParaRPr/>
          </a:p>
        </p:txBody>
      </p:sp>
      <p:pic>
        <p:nvPicPr>
          <p:cNvPr id="129" name="Google Shape;129;p7"/>
          <p:cNvPicPr preferRelativeResize="0"/>
          <p:nvPr/>
        </p:nvPicPr>
        <p:blipFill rotWithShape="1">
          <a:blip r:embed="rId4">
            <a:alphaModFix/>
          </a:blip>
          <a:srcRect/>
          <a:stretch/>
        </p:blipFill>
        <p:spPr>
          <a:xfrm>
            <a:off x="8700849" y="224139"/>
            <a:ext cx="3018397" cy="1607932"/>
          </a:xfrm>
          <a:prstGeom prst="rect">
            <a:avLst/>
          </a:prstGeom>
          <a:noFill/>
          <a:ln>
            <a:noFill/>
          </a:ln>
        </p:spPr>
      </p:pic>
      <p:sp>
        <p:nvSpPr>
          <p:cNvPr id="2" name="Footer Placeholder 1">
            <a:extLst>
              <a:ext uri="{FF2B5EF4-FFF2-40B4-BE49-F238E27FC236}">
                <a16:creationId xmlns:a16="http://schemas.microsoft.com/office/drawing/2014/main" id="{2AD6CF54-778B-BB0C-BD3B-512FDDA26559}"/>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6148CE11-A664-CEB3-47D9-959E8C53FA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Termodinamiğin Temel Kuralları</a:t>
            </a:r>
            <a:endParaRPr/>
          </a:p>
        </p:txBody>
      </p:sp>
      <p:sp>
        <p:nvSpPr>
          <p:cNvPr id="135" name="Google Shape;135;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Hidrojen bağları entalpiya olumlu katkı sunar.</a:t>
            </a:r>
            <a:endParaRPr/>
          </a:p>
          <a:p>
            <a:pPr marL="228600" lvl="0" indent="-228600" algn="l" rtl="0">
              <a:lnSpc>
                <a:spcPct val="90000"/>
              </a:lnSpc>
              <a:spcBef>
                <a:spcPts val="1000"/>
              </a:spcBef>
              <a:spcAft>
                <a:spcPts val="0"/>
              </a:spcAft>
              <a:buClr>
                <a:schemeClr val="dk1"/>
              </a:buClr>
              <a:buSzPts val="2800"/>
              <a:buChar char="•"/>
            </a:pPr>
            <a:r>
              <a:rPr lang="en-US"/>
              <a:t>Hidrofobik etkileşimler entropiye olumlu katkı sunar. </a:t>
            </a:r>
            <a:endParaRPr/>
          </a:p>
          <a:p>
            <a:pPr marL="228600" lvl="0" indent="-228600" algn="l" rtl="0">
              <a:lnSpc>
                <a:spcPct val="90000"/>
              </a:lnSpc>
              <a:spcBef>
                <a:spcPts val="1000"/>
              </a:spcBef>
              <a:spcAft>
                <a:spcPts val="0"/>
              </a:spcAft>
              <a:buClr>
                <a:schemeClr val="dk1"/>
              </a:buClr>
              <a:buSzPts val="2800"/>
              <a:buChar char="•"/>
            </a:pPr>
            <a:r>
              <a:rPr lang="en-US"/>
              <a:t>Konformasyonel değişiklikler entropik olarak olumsuzdur.</a:t>
            </a:r>
            <a:endParaRPr/>
          </a:p>
        </p:txBody>
      </p:sp>
      <p:sp>
        <p:nvSpPr>
          <p:cNvPr id="136" name="Google Shape;136;p8"/>
          <p:cNvSpPr txBox="1"/>
          <p:nvPr/>
        </p:nvSpPr>
        <p:spPr>
          <a:xfrm>
            <a:off x="838200" y="4256314"/>
            <a:ext cx="9147629"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Bu temel kuralları göz önüne alarak, bir farmasötik/medisinal kimyager teorik olarak optimizasyon stratejilerinin başarısını veya başarısızlığını test edebilir. </a:t>
            </a:r>
            <a:endParaRPr/>
          </a:p>
        </p:txBody>
      </p:sp>
      <p:sp>
        <p:nvSpPr>
          <p:cNvPr id="2" name="Footer Placeholder 1">
            <a:extLst>
              <a:ext uri="{FF2B5EF4-FFF2-40B4-BE49-F238E27FC236}">
                <a16:creationId xmlns:a16="http://schemas.microsoft.com/office/drawing/2014/main" id="{AD7855CC-6A6A-0F68-6DEA-40BE559D9B7F}"/>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2D74F35B-21C9-C003-024C-9F8F11085F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a:t>Eğer etkili bir hidrojen bağı başarıyla oluşturulduysa, etkileşimin afinitesinde bir artış ve entalpide daha negatif bir değer beklenir. </a:t>
            </a:r>
            <a:endParaRPr/>
          </a:p>
          <a:p>
            <a:pPr marL="0" lvl="0" indent="0" algn="just" rtl="0">
              <a:lnSpc>
                <a:spcPct val="90000"/>
              </a:lnSpc>
              <a:spcBef>
                <a:spcPts val="1000"/>
              </a:spcBef>
              <a:spcAft>
                <a:spcPts val="0"/>
              </a:spcAft>
              <a:buClr>
                <a:schemeClr val="dk1"/>
              </a:buClr>
              <a:buSzPts val="2800"/>
              <a:buNone/>
            </a:pPr>
            <a:r>
              <a:rPr lang="en-US"/>
              <a:t>Bu gerçekleşirse, çalışamya devam edilebilir.</a:t>
            </a:r>
            <a:endParaRPr/>
          </a:p>
          <a:p>
            <a:pPr marL="0" lvl="0" indent="0" algn="just" rtl="0">
              <a:lnSpc>
                <a:spcPct val="90000"/>
              </a:lnSpc>
              <a:spcBef>
                <a:spcPts val="1000"/>
              </a:spcBef>
              <a:spcAft>
                <a:spcPts val="0"/>
              </a:spcAft>
              <a:buClr>
                <a:schemeClr val="dk1"/>
              </a:buClr>
              <a:buSzPts val="2800"/>
              <a:buNone/>
            </a:pPr>
            <a:r>
              <a:rPr lang="en-US"/>
              <a:t>Eğer gerçekleşmezse, kompleks yapısının belirlenmesi beklenmedik bir Yapı-Aktivite İlişkisi ortaya koyabilir. </a:t>
            </a:r>
            <a:endParaRPr/>
          </a:p>
          <a:p>
            <a:pPr marL="0" lvl="0" indent="0" algn="just" rtl="0">
              <a:lnSpc>
                <a:spcPct val="90000"/>
              </a:lnSpc>
              <a:spcBef>
                <a:spcPts val="1000"/>
              </a:spcBef>
              <a:spcAft>
                <a:spcPts val="0"/>
              </a:spcAft>
              <a:buClr>
                <a:schemeClr val="dk1"/>
              </a:buClr>
              <a:buSzPts val="2800"/>
              <a:buNone/>
            </a:pPr>
            <a:r>
              <a:rPr lang="en-US"/>
              <a:t>Benzer şekilde, bir ligand iskelesini rijitleştirme stratejilerinin başarı veya başarısızlığı, etkileşimin olumsuz entropisindeki azalmanın izlenmesiyle değerlendirilebilir.</a:t>
            </a:r>
            <a:endParaRPr/>
          </a:p>
          <a:p>
            <a:pPr marL="228600" lvl="0" indent="-50800" algn="l" rtl="0">
              <a:lnSpc>
                <a:spcPct val="90000"/>
              </a:lnSpc>
              <a:spcBef>
                <a:spcPts val="1000"/>
              </a:spcBef>
              <a:spcAft>
                <a:spcPts val="0"/>
              </a:spcAft>
              <a:buClr>
                <a:schemeClr val="dk1"/>
              </a:buClr>
              <a:buSzPts val="2800"/>
              <a:buNone/>
            </a:pPr>
            <a:endParaRPr/>
          </a:p>
        </p:txBody>
      </p:sp>
      <p:sp>
        <p:nvSpPr>
          <p:cNvPr id="142" name="Google Shape;14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Termodinamik Sonuçlara Dayalı </a:t>
            </a:r>
            <a:br>
              <a:rPr lang="en-US"/>
            </a:br>
            <a:r>
              <a:rPr lang="en-US"/>
              <a:t>Moleküler Tasarım</a:t>
            </a:r>
            <a:endParaRPr/>
          </a:p>
        </p:txBody>
      </p:sp>
      <p:sp>
        <p:nvSpPr>
          <p:cNvPr id="2" name="Footer Placeholder 1">
            <a:extLst>
              <a:ext uri="{FF2B5EF4-FFF2-40B4-BE49-F238E27FC236}">
                <a16:creationId xmlns:a16="http://schemas.microsoft.com/office/drawing/2014/main" id="{5965A5D3-FC23-7DDE-F38F-0FC3A5344165}"/>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0ADB1F18-5CD2-9550-886E-DC35E0F95B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pic>
        <p:nvPicPr>
          <p:cNvPr id="149" name="Google Shape;149;p10"/>
          <p:cNvPicPr preferRelativeResize="0">
            <a:picLocks noGrp="1"/>
          </p:cNvPicPr>
          <p:nvPr>
            <p:ph type="body" idx="1"/>
          </p:nvPr>
        </p:nvPicPr>
        <p:blipFill rotWithShape="1">
          <a:blip r:embed="rId3">
            <a:alphaModFix/>
          </a:blip>
          <a:srcRect/>
          <a:stretch/>
        </p:blipFill>
        <p:spPr>
          <a:xfrm>
            <a:off x="1119095" y="220248"/>
            <a:ext cx="9953810" cy="6272627"/>
          </a:xfrm>
          <a:prstGeom prst="rect">
            <a:avLst/>
          </a:prstGeom>
          <a:noFill/>
          <a:ln>
            <a:noFill/>
          </a:ln>
        </p:spPr>
      </p:pic>
      <p:sp>
        <p:nvSpPr>
          <p:cNvPr id="2" name="Footer Placeholder 1">
            <a:extLst>
              <a:ext uri="{FF2B5EF4-FFF2-40B4-BE49-F238E27FC236}">
                <a16:creationId xmlns:a16="http://schemas.microsoft.com/office/drawing/2014/main" id="{234242C0-FD1B-A0CC-5458-8EB66A30BEDC}"/>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381F39AD-735A-1BF8-49FC-02EFED9849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8EC-6D5B-BCA0-50DC-B2129C02C398}"/>
              </a:ext>
            </a:extLst>
          </p:cNvPr>
          <p:cNvSpPr>
            <a:spLocks noGrp="1"/>
          </p:cNvSpPr>
          <p:nvPr>
            <p:ph type="title"/>
          </p:nvPr>
        </p:nvSpPr>
        <p:spPr/>
        <p:txBody>
          <a:bodyPr/>
          <a:lstStyle/>
          <a:p>
            <a:r>
              <a:rPr lang="en-US" dirty="0" err="1"/>
              <a:t>İlaç</a:t>
            </a:r>
            <a:r>
              <a:rPr lang="en-US" dirty="0"/>
              <a:t> </a:t>
            </a:r>
            <a:r>
              <a:rPr lang="en-US" dirty="0" err="1"/>
              <a:t>Keşfinde</a:t>
            </a:r>
            <a:r>
              <a:rPr lang="en-US" dirty="0"/>
              <a:t> </a:t>
            </a:r>
            <a:r>
              <a:rPr lang="en-US"/>
              <a:t>Biyofizik</a:t>
            </a:r>
          </a:p>
        </p:txBody>
      </p:sp>
      <p:sp>
        <p:nvSpPr>
          <p:cNvPr id="3" name="Content Placeholder 2">
            <a:extLst>
              <a:ext uri="{FF2B5EF4-FFF2-40B4-BE49-F238E27FC236}">
                <a16:creationId xmlns:a16="http://schemas.microsoft.com/office/drawing/2014/main" id="{66C2F67D-1AA5-8D6D-96E1-F2D70DF4B6E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5AA921E9-6120-F401-9A78-FA8BAA8674EA}"/>
              </a:ext>
            </a:extLst>
          </p:cNvPr>
          <p:cNvSpPr>
            <a:spLocks noGrp="1"/>
          </p:cNvSpPr>
          <p:nvPr>
            <p:ph type="ftr" idx="11"/>
          </p:nvPr>
        </p:nvSpPr>
        <p:spPr/>
        <p:txBody>
          <a:bodyPr/>
          <a:lstStyle/>
          <a:p>
            <a:r>
              <a:rPr lang="en-US"/>
              <a:t>www.olgac.net</a:t>
            </a:r>
          </a:p>
        </p:txBody>
      </p:sp>
      <p:sp>
        <p:nvSpPr>
          <p:cNvPr id="5" name="Slide Number Placeholder 4">
            <a:extLst>
              <a:ext uri="{FF2B5EF4-FFF2-40B4-BE49-F238E27FC236}">
                <a16:creationId xmlns:a16="http://schemas.microsoft.com/office/drawing/2014/main" id="{638E7E27-FFB2-B333-8160-5134C2E092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56</a:t>
            </a:fld>
            <a:endParaRPr lang="en-US"/>
          </a:p>
        </p:txBody>
      </p:sp>
    </p:spTree>
    <p:extLst>
      <p:ext uri="{BB962C8B-B14F-4D97-AF65-F5344CB8AC3E}">
        <p14:creationId xmlns:p14="http://schemas.microsoft.com/office/powerpoint/2010/main" val="3162791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3A3C-F69F-516B-9CAF-882A326CE8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F2878A-670C-6F0F-2DD5-0785D20EFEA3}"/>
              </a:ext>
            </a:extLst>
          </p:cNvPr>
          <p:cNvSpPr>
            <a:spLocks noGrp="1"/>
          </p:cNvSpPr>
          <p:nvPr>
            <p:ph idx="1"/>
          </p:nvPr>
        </p:nvSpPr>
        <p:spPr/>
        <p:txBody>
          <a:bodyPr>
            <a:normAutofit fontScale="92500" lnSpcReduction="20000"/>
          </a:bodyPr>
          <a:lstStyle/>
          <a:p>
            <a:pPr marL="0" indent="0">
              <a:buNone/>
            </a:pPr>
            <a:r>
              <a:rPr lang="en-US" dirty="0" err="1"/>
              <a:t>Aktif</a:t>
            </a:r>
            <a:r>
              <a:rPr lang="en-US" dirty="0"/>
              <a:t> </a:t>
            </a:r>
            <a:r>
              <a:rPr lang="en-US" dirty="0" err="1"/>
              <a:t>bölgede</a:t>
            </a:r>
            <a:r>
              <a:rPr lang="en-US" dirty="0"/>
              <a:t> </a:t>
            </a:r>
            <a:r>
              <a:rPr lang="en-US" dirty="0" err="1"/>
              <a:t>su</a:t>
            </a:r>
            <a:r>
              <a:rPr lang="en-US" dirty="0"/>
              <a:t> </a:t>
            </a:r>
            <a:r>
              <a:rPr lang="en-US" dirty="0" err="1"/>
              <a:t>moleküllerinin</a:t>
            </a:r>
            <a:r>
              <a:rPr lang="en-US" dirty="0"/>
              <a:t> </a:t>
            </a:r>
            <a:r>
              <a:rPr lang="en-US" dirty="0" err="1"/>
              <a:t>ayrılması</a:t>
            </a:r>
            <a:r>
              <a:rPr lang="en-US" dirty="0"/>
              <a:t> </a:t>
            </a:r>
            <a:r>
              <a:rPr lang="en-US" dirty="0" err="1"/>
              <a:t>ve</a:t>
            </a:r>
            <a:r>
              <a:rPr lang="en-US" dirty="0"/>
              <a:t> </a:t>
            </a:r>
            <a:r>
              <a:rPr lang="en-US" dirty="0" err="1"/>
              <a:t>korunması</a:t>
            </a:r>
            <a:r>
              <a:rPr lang="en-US" dirty="0"/>
              <a:t>		</a:t>
            </a:r>
          </a:p>
          <a:p>
            <a:pPr marL="0" indent="0">
              <a:buNone/>
            </a:pPr>
            <a:r>
              <a:rPr lang="en-US" dirty="0"/>
              <a:t>Ligand </a:t>
            </a:r>
            <a:r>
              <a:rPr lang="en-US" dirty="0" err="1"/>
              <a:t>bağlanmasında</a:t>
            </a:r>
            <a:r>
              <a:rPr lang="en-US" dirty="0"/>
              <a:t> </a:t>
            </a:r>
            <a:r>
              <a:rPr lang="en-US" dirty="0" err="1"/>
              <a:t>yüzey</a:t>
            </a:r>
            <a:r>
              <a:rPr lang="en-US" dirty="0"/>
              <a:t> </a:t>
            </a:r>
            <a:r>
              <a:rPr lang="en-US" dirty="0" err="1"/>
              <a:t>plazmon</a:t>
            </a:r>
            <a:r>
              <a:rPr lang="en-US" dirty="0"/>
              <a:t> </a:t>
            </a:r>
            <a:r>
              <a:rPr lang="en-US" dirty="0" err="1"/>
              <a:t>rezonans</a:t>
            </a:r>
            <a:r>
              <a:rPr lang="en-US" dirty="0"/>
              <a:t> (SPR)		</a:t>
            </a:r>
          </a:p>
          <a:p>
            <a:pPr marL="0" indent="0">
              <a:buNone/>
            </a:pPr>
            <a:r>
              <a:rPr lang="en-US" dirty="0"/>
              <a:t>Ligand </a:t>
            </a:r>
            <a:r>
              <a:rPr lang="en-US" dirty="0" err="1"/>
              <a:t>bağlanması</a:t>
            </a:r>
            <a:r>
              <a:rPr lang="en-US" dirty="0"/>
              <a:t> </a:t>
            </a:r>
            <a:r>
              <a:rPr lang="en-US" dirty="0" err="1"/>
              <a:t>sonucu</a:t>
            </a:r>
            <a:r>
              <a:rPr lang="en-US" dirty="0"/>
              <a:t> </a:t>
            </a:r>
            <a:r>
              <a:rPr lang="en-US" dirty="0" err="1"/>
              <a:t>ısı</a:t>
            </a:r>
            <a:r>
              <a:rPr lang="en-US" dirty="0"/>
              <a:t> </a:t>
            </a:r>
            <a:r>
              <a:rPr lang="en-US" dirty="0" err="1"/>
              <a:t>değişimine</a:t>
            </a:r>
            <a:r>
              <a:rPr lang="en-US" dirty="0"/>
              <a:t> </a:t>
            </a:r>
            <a:r>
              <a:rPr lang="en-US" dirty="0" err="1"/>
              <a:t>dayalı</a:t>
            </a:r>
            <a:r>
              <a:rPr lang="en-US" dirty="0"/>
              <a:t> </a:t>
            </a:r>
            <a:r>
              <a:rPr lang="en-US" dirty="0" err="1"/>
              <a:t>ölçüm</a:t>
            </a:r>
            <a:r>
              <a:rPr lang="en-US" dirty="0"/>
              <a:t> (TSA, ITC </a:t>
            </a:r>
            <a:r>
              <a:rPr lang="en-US" dirty="0" err="1"/>
              <a:t>ve</a:t>
            </a:r>
            <a:r>
              <a:rPr lang="en-US" dirty="0"/>
              <a:t> DSC)		</a:t>
            </a:r>
          </a:p>
          <a:p>
            <a:pPr marL="0" indent="0">
              <a:buNone/>
            </a:pPr>
            <a:r>
              <a:rPr lang="en-US" dirty="0"/>
              <a:t>Ligand </a:t>
            </a:r>
            <a:r>
              <a:rPr lang="en-US" dirty="0" err="1"/>
              <a:t>bağlanmasının</a:t>
            </a:r>
            <a:r>
              <a:rPr lang="en-US" dirty="0"/>
              <a:t> 2D </a:t>
            </a:r>
            <a:r>
              <a:rPr lang="en-US" dirty="0" err="1"/>
              <a:t>ve</a:t>
            </a:r>
            <a:r>
              <a:rPr lang="en-US" dirty="0"/>
              <a:t> 3D </a:t>
            </a:r>
            <a:r>
              <a:rPr lang="en-US" dirty="0" err="1"/>
              <a:t>Nükleer</a:t>
            </a:r>
            <a:r>
              <a:rPr lang="en-US" dirty="0"/>
              <a:t> </a:t>
            </a:r>
            <a:r>
              <a:rPr lang="en-US" dirty="0" err="1"/>
              <a:t>Manyetik</a:t>
            </a:r>
            <a:r>
              <a:rPr lang="en-US" dirty="0"/>
              <a:t> </a:t>
            </a:r>
            <a:r>
              <a:rPr lang="en-US" dirty="0" err="1"/>
              <a:t>Rezonans</a:t>
            </a:r>
            <a:r>
              <a:rPr lang="en-US" dirty="0"/>
              <a:t> (NMR) </a:t>
            </a:r>
            <a:r>
              <a:rPr lang="en-US" dirty="0" err="1"/>
              <a:t>ile</a:t>
            </a:r>
            <a:r>
              <a:rPr lang="en-US" dirty="0"/>
              <a:t> </a:t>
            </a:r>
            <a:r>
              <a:rPr lang="en-US" dirty="0" err="1"/>
              <a:t>Belirlenmesi</a:t>
            </a:r>
            <a:r>
              <a:rPr lang="en-US" dirty="0"/>
              <a:t>		</a:t>
            </a:r>
          </a:p>
          <a:p>
            <a:pPr marL="0" indent="0">
              <a:buNone/>
            </a:pPr>
            <a:r>
              <a:rPr lang="en-US" dirty="0"/>
              <a:t>Ligand </a:t>
            </a:r>
            <a:r>
              <a:rPr lang="en-US" dirty="0" err="1"/>
              <a:t>bağlanmasının</a:t>
            </a:r>
            <a:r>
              <a:rPr lang="en-US" dirty="0"/>
              <a:t> x-</a:t>
            </a:r>
            <a:r>
              <a:rPr lang="en-US" dirty="0" err="1"/>
              <a:t>ışını</a:t>
            </a:r>
            <a:r>
              <a:rPr lang="en-US" dirty="0"/>
              <a:t> </a:t>
            </a:r>
            <a:r>
              <a:rPr lang="en-US" dirty="0" err="1"/>
              <a:t>kristalgrafisiyle</a:t>
            </a:r>
            <a:r>
              <a:rPr lang="en-US" dirty="0"/>
              <a:t> </a:t>
            </a:r>
            <a:r>
              <a:rPr lang="en-US" dirty="0" err="1"/>
              <a:t>görüntülenmesi</a:t>
            </a:r>
            <a:r>
              <a:rPr lang="en-US" dirty="0"/>
              <a:t>		</a:t>
            </a:r>
          </a:p>
          <a:p>
            <a:pPr marL="0" indent="0">
              <a:buNone/>
            </a:pPr>
            <a:r>
              <a:rPr lang="en-US" dirty="0"/>
              <a:t>Ligand </a:t>
            </a:r>
            <a:r>
              <a:rPr lang="en-US" dirty="0" err="1"/>
              <a:t>bağlanmasının</a:t>
            </a:r>
            <a:r>
              <a:rPr lang="en-US" dirty="0"/>
              <a:t> </a:t>
            </a:r>
            <a:r>
              <a:rPr lang="en-US" dirty="0" err="1"/>
              <a:t>etkilerinin</a:t>
            </a:r>
            <a:r>
              <a:rPr lang="en-US" dirty="0"/>
              <a:t> </a:t>
            </a:r>
            <a:r>
              <a:rPr lang="en-US" dirty="0" err="1"/>
              <a:t>elektron</a:t>
            </a:r>
            <a:r>
              <a:rPr lang="en-US" dirty="0"/>
              <a:t> </a:t>
            </a:r>
            <a:r>
              <a:rPr lang="en-US" dirty="0" err="1"/>
              <a:t>mikroskopisiyle</a:t>
            </a:r>
            <a:r>
              <a:rPr lang="en-US" dirty="0"/>
              <a:t> (EM </a:t>
            </a:r>
            <a:r>
              <a:rPr lang="en-US" dirty="0" err="1"/>
              <a:t>ve</a:t>
            </a:r>
            <a:r>
              <a:rPr lang="en-US" dirty="0"/>
              <a:t> </a:t>
            </a:r>
            <a:r>
              <a:rPr lang="en-US" dirty="0" err="1"/>
              <a:t>CryoEM</a:t>
            </a:r>
            <a:r>
              <a:rPr lang="en-US" dirty="0"/>
              <a:t>) </a:t>
            </a:r>
            <a:r>
              <a:rPr lang="en-US" dirty="0" err="1"/>
              <a:t>gösterilmesi</a:t>
            </a:r>
            <a:r>
              <a:rPr lang="en-US" dirty="0"/>
              <a:t>		</a:t>
            </a:r>
          </a:p>
          <a:p>
            <a:pPr marL="0" indent="0">
              <a:buNone/>
            </a:pPr>
            <a:r>
              <a:rPr lang="en-US" dirty="0"/>
              <a:t>Ligand </a:t>
            </a:r>
            <a:r>
              <a:rPr lang="en-US" dirty="0" err="1"/>
              <a:t>bağlanmasının</a:t>
            </a:r>
            <a:r>
              <a:rPr lang="en-US" dirty="0"/>
              <a:t> </a:t>
            </a:r>
            <a:r>
              <a:rPr lang="en-US" dirty="0" err="1"/>
              <a:t>hidrojen</a:t>
            </a:r>
            <a:r>
              <a:rPr lang="en-US" dirty="0"/>
              <a:t> </a:t>
            </a:r>
            <a:r>
              <a:rPr lang="en-US" dirty="0" err="1"/>
              <a:t>döteryum</a:t>
            </a:r>
            <a:r>
              <a:rPr lang="en-US" dirty="0"/>
              <a:t> </a:t>
            </a:r>
            <a:r>
              <a:rPr lang="en-US" dirty="0" err="1"/>
              <a:t>değişimi</a:t>
            </a:r>
            <a:r>
              <a:rPr lang="en-US" dirty="0"/>
              <a:t> </a:t>
            </a:r>
            <a:r>
              <a:rPr lang="en-US" dirty="0" err="1"/>
              <a:t>kütle</a:t>
            </a:r>
            <a:r>
              <a:rPr lang="en-US" dirty="0"/>
              <a:t> </a:t>
            </a:r>
            <a:r>
              <a:rPr lang="en-US" dirty="0" err="1"/>
              <a:t>spektrometresi</a:t>
            </a:r>
            <a:r>
              <a:rPr lang="en-US" dirty="0"/>
              <a:t> (HDX MS) </a:t>
            </a:r>
            <a:r>
              <a:rPr lang="en-US" dirty="0" err="1"/>
              <a:t>ile</a:t>
            </a:r>
            <a:r>
              <a:rPr lang="en-US" dirty="0"/>
              <a:t> </a:t>
            </a:r>
            <a:r>
              <a:rPr lang="en-US" dirty="0" err="1"/>
              <a:t>gösterilmesi</a:t>
            </a:r>
            <a:endParaRPr lang="en-US" dirty="0"/>
          </a:p>
        </p:txBody>
      </p:sp>
      <p:sp>
        <p:nvSpPr>
          <p:cNvPr id="4" name="Footer Placeholder 3">
            <a:extLst>
              <a:ext uri="{FF2B5EF4-FFF2-40B4-BE49-F238E27FC236}">
                <a16:creationId xmlns:a16="http://schemas.microsoft.com/office/drawing/2014/main" id="{9526BDB1-2E54-12F0-9C7C-1A15936B862E}"/>
              </a:ext>
            </a:extLst>
          </p:cNvPr>
          <p:cNvSpPr>
            <a:spLocks noGrp="1"/>
          </p:cNvSpPr>
          <p:nvPr>
            <p:ph type="ftr" idx="11"/>
          </p:nvPr>
        </p:nvSpPr>
        <p:spPr/>
        <p:txBody>
          <a:bodyPr/>
          <a:lstStyle/>
          <a:p>
            <a:r>
              <a:rPr lang="en-US"/>
              <a:t>www.olgac.net</a:t>
            </a:r>
          </a:p>
        </p:txBody>
      </p:sp>
      <p:sp>
        <p:nvSpPr>
          <p:cNvPr id="5" name="Slide Number Placeholder 4">
            <a:extLst>
              <a:ext uri="{FF2B5EF4-FFF2-40B4-BE49-F238E27FC236}">
                <a16:creationId xmlns:a16="http://schemas.microsoft.com/office/drawing/2014/main" id="{6C352BDD-AD64-A372-00C7-B74D6BEEE5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57</a:t>
            </a:fld>
            <a:endParaRPr lang="en-US"/>
          </a:p>
        </p:txBody>
      </p:sp>
    </p:spTree>
    <p:extLst>
      <p:ext uri="{BB962C8B-B14F-4D97-AF65-F5344CB8AC3E}">
        <p14:creationId xmlns:p14="http://schemas.microsoft.com/office/powerpoint/2010/main" val="257084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D2892-124A-2E06-CCCB-522269AB3152}"/>
              </a:ext>
            </a:extLst>
          </p:cNvPr>
          <p:cNvSpPr>
            <a:spLocks noGrp="1"/>
          </p:cNvSpPr>
          <p:nvPr>
            <p:ph type="title"/>
          </p:nvPr>
        </p:nvSpPr>
        <p:spPr/>
        <p:txBody>
          <a:bodyPr/>
          <a:lstStyle/>
          <a:p>
            <a:r>
              <a:rPr lang="en-US" dirty="0"/>
              <a:t>SPR</a:t>
            </a:r>
          </a:p>
        </p:txBody>
      </p:sp>
      <p:pic>
        <p:nvPicPr>
          <p:cNvPr id="4" name="Online Media 3" title="An introduction to surface plasmon resonance">
            <a:hlinkClick r:id="" action="ppaction://media"/>
            <a:extLst>
              <a:ext uri="{FF2B5EF4-FFF2-40B4-BE49-F238E27FC236}">
                <a16:creationId xmlns:a16="http://schemas.microsoft.com/office/drawing/2014/main" id="{C91472E9-2EB5-BDAF-3417-E9E8D7875F44}"/>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
        <p:nvSpPr>
          <p:cNvPr id="3" name="Footer Placeholder 2">
            <a:extLst>
              <a:ext uri="{FF2B5EF4-FFF2-40B4-BE49-F238E27FC236}">
                <a16:creationId xmlns:a16="http://schemas.microsoft.com/office/drawing/2014/main" id="{4CE496F5-6EEA-36A6-4413-C23B380D3206}"/>
              </a:ext>
            </a:extLst>
          </p:cNvPr>
          <p:cNvSpPr>
            <a:spLocks noGrp="1"/>
          </p:cNvSpPr>
          <p:nvPr>
            <p:ph type="ftr" idx="11"/>
          </p:nvPr>
        </p:nvSpPr>
        <p:spPr/>
        <p:txBody>
          <a:bodyPr/>
          <a:lstStyle/>
          <a:p>
            <a:r>
              <a:rPr lang="en-US"/>
              <a:t>www.olgac.net</a:t>
            </a:r>
          </a:p>
        </p:txBody>
      </p:sp>
      <p:sp>
        <p:nvSpPr>
          <p:cNvPr id="5" name="Slide Number Placeholder 4">
            <a:extLst>
              <a:ext uri="{FF2B5EF4-FFF2-40B4-BE49-F238E27FC236}">
                <a16:creationId xmlns:a16="http://schemas.microsoft.com/office/drawing/2014/main" id="{582EAB7F-3335-6602-4553-D5BDB1D795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58</a:t>
            </a:fld>
            <a:endParaRPr lang="en-US"/>
          </a:p>
        </p:txBody>
      </p:sp>
    </p:spTree>
    <p:extLst>
      <p:ext uri="{BB962C8B-B14F-4D97-AF65-F5344CB8AC3E}">
        <p14:creationId xmlns:p14="http://schemas.microsoft.com/office/powerpoint/2010/main" val="324278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C6A3-312A-FC59-2CD1-45156329ABF9}"/>
              </a:ext>
            </a:extLst>
          </p:cNvPr>
          <p:cNvSpPr>
            <a:spLocks noGrp="1"/>
          </p:cNvSpPr>
          <p:nvPr>
            <p:ph type="title"/>
          </p:nvPr>
        </p:nvSpPr>
        <p:spPr/>
        <p:txBody>
          <a:bodyPr/>
          <a:lstStyle/>
          <a:p>
            <a:r>
              <a:rPr lang="en-US" dirty="0"/>
              <a:t>ITC</a:t>
            </a:r>
          </a:p>
        </p:txBody>
      </p:sp>
      <p:pic>
        <p:nvPicPr>
          <p:cNvPr id="4" name="Online Media 3" title="Principles of isothermal titration calorimetry (ITC)">
            <a:hlinkClick r:id="" action="ppaction://media"/>
            <a:extLst>
              <a:ext uri="{FF2B5EF4-FFF2-40B4-BE49-F238E27FC236}">
                <a16:creationId xmlns:a16="http://schemas.microsoft.com/office/drawing/2014/main" id="{8866F538-712B-BCE0-EECE-E5A79633365A}"/>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
        <p:nvSpPr>
          <p:cNvPr id="3" name="Footer Placeholder 2">
            <a:extLst>
              <a:ext uri="{FF2B5EF4-FFF2-40B4-BE49-F238E27FC236}">
                <a16:creationId xmlns:a16="http://schemas.microsoft.com/office/drawing/2014/main" id="{1F74AC08-BBA3-6DEC-51DB-F0D9935EF35B}"/>
              </a:ext>
            </a:extLst>
          </p:cNvPr>
          <p:cNvSpPr>
            <a:spLocks noGrp="1"/>
          </p:cNvSpPr>
          <p:nvPr>
            <p:ph type="ftr" idx="11"/>
          </p:nvPr>
        </p:nvSpPr>
        <p:spPr/>
        <p:txBody>
          <a:bodyPr/>
          <a:lstStyle/>
          <a:p>
            <a:r>
              <a:rPr lang="en-US"/>
              <a:t>www.olgac.net</a:t>
            </a:r>
          </a:p>
        </p:txBody>
      </p:sp>
      <p:sp>
        <p:nvSpPr>
          <p:cNvPr id="5" name="Slide Number Placeholder 4">
            <a:extLst>
              <a:ext uri="{FF2B5EF4-FFF2-40B4-BE49-F238E27FC236}">
                <a16:creationId xmlns:a16="http://schemas.microsoft.com/office/drawing/2014/main" id="{5EF602CA-E2F8-FC47-8D2D-3A49347D4E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59</a:t>
            </a:fld>
            <a:endParaRPr lang="en-US"/>
          </a:p>
        </p:txBody>
      </p:sp>
    </p:spTree>
    <p:extLst>
      <p:ext uri="{BB962C8B-B14F-4D97-AF65-F5344CB8AC3E}">
        <p14:creationId xmlns:p14="http://schemas.microsoft.com/office/powerpoint/2010/main" val="146293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4"/>
        <p:cNvGrpSpPr/>
        <p:nvPr/>
      </p:nvGrpSpPr>
      <p:grpSpPr>
        <a:xfrm>
          <a:off x="0" y="0"/>
          <a:ext cx="0" cy="0"/>
          <a:chOff x="0" y="0"/>
          <a:chExt cx="0" cy="0"/>
        </a:xfrm>
      </p:grpSpPr>
      <p:sp useBgFill="1">
        <p:nvSpPr>
          <p:cNvPr id="121" name="Rectangle 1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Google Shape;115;p6"/>
          <p:cNvSpPr txBox="1">
            <a:spLocks noGrp="1"/>
          </p:cNvSpPr>
          <p:nvPr>
            <p:ph type="title"/>
          </p:nvPr>
        </p:nvSpPr>
        <p:spPr>
          <a:xfrm>
            <a:off x="0" y="1153572"/>
            <a:ext cx="3887234"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Play"/>
              <a:buNone/>
            </a:pPr>
            <a:r>
              <a:rPr lang="en-US" dirty="0">
                <a:solidFill>
                  <a:srgbClr val="FFFFFF"/>
                </a:solidFill>
              </a:rPr>
              <a:t>Yüksek </a:t>
            </a:r>
            <a:r>
              <a:rPr lang="en-US" dirty="0" err="1">
                <a:solidFill>
                  <a:srgbClr val="FFFFFF"/>
                </a:solidFill>
              </a:rPr>
              <a:t>verimli</a:t>
            </a:r>
            <a:r>
              <a:rPr lang="en-US" dirty="0">
                <a:solidFill>
                  <a:srgbClr val="FFFFFF"/>
                </a:solidFill>
              </a:rPr>
              <a:t> </a:t>
            </a:r>
            <a:r>
              <a:rPr lang="en-US" dirty="0" err="1">
                <a:solidFill>
                  <a:srgbClr val="FFFFFF"/>
                </a:solidFill>
              </a:rPr>
              <a:t>yöntemlerle</a:t>
            </a:r>
            <a:r>
              <a:rPr lang="en-US" dirty="0">
                <a:solidFill>
                  <a:srgbClr val="FFFFFF"/>
                </a:solidFill>
              </a:rPr>
              <a:t> </a:t>
            </a:r>
            <a:r>
              <a:rPr lang="en-US" dirty="0" err="1">
                <a:solidFill>
                  <a:srgbClr val="FFFFFF"/>
                </a:solidFill>
              </a:rPr>
              <a:t>PPI'lar</a:t>
            </a:r>
            <a:endParaRPr lang="en-US" dirty="0">
              <a:solidFill>
                <a:srgbClr val="FFFFFF"/>
              </a:solidFill>
            </a:endParaRPr>
          </a:p>
        </p:txBody>
      </p:sp>
      <p:sp>
        <p:nvSpPr>
          <p:cNvPr id="125" name="Arc 1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6" name="Google Shape;116;p6"/>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228600" lvl="0" indent="-228600" rtl="0">
              <a:spcBef>
                <a:spcPts val="0"/>
              </a:spcBef>
              <a:spcAft>
                <a:spcPts val="0"/>
              </a:spcAft>
              <a:buClr>
                <a:schemeClr val="dk1"/>
              </a:buClr>
              <a:buSzPts val="2800"/>
              <a:buFont typeface="Arial"/>
              <a:buChar char="•"/>
            </a:pPr>
            <a:r>
              <a:rPr lang="en-US"/>
              <a:t>Maya iki hibrit sistemleri</a:t>
            </a:r>
          </a:p>
          <a:p>
            <a:pPr marL="228600" lvl="0" indent="-228600" rtl="0">
              <a:spcBef>
                <a:spcPts val="1000"/>
              </a:spcBef>
              <a:spcAft>
                <a:spcPts val="0"/>
              </a:spcAft>
              <a:buClr>
                <a:schemeClr val="dk1"/>
              </a:buClr>
              <a:buSzPts val="2800"/>
              <a:buFont typeface="Arial"/>
              <a:buChar char="•"/>
            </a:pPr>
            <a:r>
              <a:rPr lang="en-US"/>
              <a:t>Afinite etiket saflaştırması ardından kütle spektrometrisi</a:t>
            </a:r>
          </a:p>
          <a:p>
            <a:pPr marL="228600" lvl="0" indent="-228600" rtl="0">
              <a:spcBef>
                <a:spcPts val="1000"/>
              </a:spcBef>
              <a:spcAft>
                <a:spcPts val="0"/>
              </a:spcAft>
              <a:buClr>
                <a:schemeClr val="dk1"/>
              </a:buClr>
              <a:buSzPts val="2800"/>
              <a:buFont typeface="Arial"/>
              <a:buChar char="•"/>
            </a:pPr>
            <a:r>
              <a:rPr lang="en-US"/>
              <a:t>Protein mikroarrayleri</a:t>
            </a:r>
          </a:p>
          <a:p>
            <a:pPr marL="228600" lvl="0" indent="-228600" rtl="0">
              <a:spcBef>
                <a:spcPts val="1000"/>
              </a:spcBef>
              <a:spcAft>
                <a:spcPts val="0"/>
              </a:spcAft>
              <a:buClr>
                <a:schemeClr val="dk1"/>
              </a:buClr>
              <a:buSzPts val="2800"/>
              <a:buFont typeface="Arial"/>
              <a:buChar char="•"/>
            </a:pPr>
            <a:r>
              <a:rPr lang="en-US"/>
              <a:t>Mikroarrayler/gen ortak ifadesi</a:t>
            </a:r>
          </a:p>
          <a:p>
            <a:pPr marL="742950" lvl="1" indent="-285750" rtl="0">
              <a:spcBef>
                <a:spcPts val="500"/>
              </a:spcBef>
              <a:spcAft>
                <a:spcPts val="0"/>
              </a:spcAft>
              <a:buClr>
                <a:schemeClr val="dk1"/>
              </a:buClr>
              <a:buSzPts val="2400"/>
              <a:buFont typeface="Arial"/>
              <a:buChar char="•"/>
            </a:pPr>
            <a:r>
              <a:rPr lang="en-US"/>
              <a:t>Fonksiyonel PPI'lar ima edilir</a:t>
            </a:r>
          </a:p>
          <a:p>
            <a:pPr marL="228600" lvl="0" indent="-228600" rtl="0">
              <a:spcBef>
                <a:spcPts val="1000"/>
              </a:spcBef>
              <a:spcAft>
                <a:spcPts val="0"/>
              </a:spcAft>
              <a:buClr>
                <a:schemeClr val="dk1"/>
              </a:buClr>
              <a:buSzPts val="2800"/>
              <a:buFont typeface="Arial"/>
              <a:buChar char="•"/>
            </a:pPr>
            <a:r>
              <a:rPr lang="en-US"/>
              <a:t>Sentetik letalite</a:t>
            </a:r>
          </a:p>
          <a:p>
            <a:pPr marL="742950" lvl="1" indent="-285750" rtl="0">
              <a:spcBef>
                <a:spcPts val="500"/>
              </a:spcBef>
              <a:spcAft>
                <a:spcPts val="0"/>
              </a:spcAft>
              <a:buClr>
                <a:schemeClr val="dk1"/>
              </a:buClr>
              <a:buSzPts val="2400"/>
              <a:buFont typeface="Arial"/>
              <a:buChar char="•"/>
            </a:pPr>
            <a:r>
              <a:rPr lang="en-US"/>
              <a:t>Genetik etkileşimler, fonksiyonel PPI'lar ima edilir</a:t>
            </a:r>
          </a:p>
          <a:p>
            <a:pPr marL="228600" lvl="0" indent="-50800" rtl="0">
              <a:spcBef>
                <a:spcPts val="1000"/>
              </a:spcBef>
              <a:spcAft>
                <a:spcPts val="0"/>
              </a:spcAft>
              <a:buClr>
                <a:schemeClr val="dk1"/>
              </a:buClr>
              <a:buSzPts val="2800"/>
              <a:buNone/>
            </a:pPr>
            <a:endParaRPr lang="en-US"/>
          </a:p>
        </p:txBody>
      </p:sp>
      <p:sp>
        <p:nvSpPr>
          <p:cNvPr id="2" name="Footer Placeholder 1">
            <a:extLst>
              <a:ext uri="{FF2B5EF4-FFF2-40B4-BE49-F238E27FC236}">
                <a16:creationId xmlns:a16="http://schemas.microsoft.com/office/drawing/2014/main" id="{0BD38D9A-E080-9730-CC4E-2131CA4D9856}"/>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E3C481FC-6E6C-4533-9181-FCD2120580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8D51A-AD01-BE7E-E4D6-165497666A96}"/>
              </a:ext>
            </a:extLst>
          </p:cNvPr>
          <p:cNvSpPr>
            <a:spLocks noGrp="1"/>
          </p:cNvSpPr>
          <p:nvPr>
            <p:ph type="title"/>
          </p:nvPr>
        </p:nvSpPr>
        <p:spPr/>
        <p:txBody>
          <a:bodyPr/>
          <a:lstStyle/>
          <a:p>
            <a:r>
              <a:rPr lang="en-US" dirty="0"/>
              <a:t>TSA</a:t>
            </a:r>
          </a:p>
        </p:txBody>
      </p:sp>
      <p:pic>
        <p:nvPicPr>
          <p:cNvPr id="4" name="Online Media 3" title="[TALK 8] Thermal Shift Methods and High Throughput Screening - Poppy Llowarch &amp; Laura Usselmann">
            <a:hlinkClick r:id="" action="ppaction://media"/>
            <a:extLst>
              <a:ext uri="{FF2B5EF4-FFF2-40B4-BE49-F238E27FC236}">
                <a16:creationId xmlns:a16="http://schemas.microsoft.com/office/drawing/2014/main" id="{9834C663-9465-65E3-C17E-F2C1CC501939}"/>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
        <p:nvSpPr>
          <p:cNvPr id="3" name="Footer Placeholder 2">
            <a:extLst>
              <a:ext uri="{FF2B5EF4-FFF2-40B4-BE49-F238E27FC236}">
                <a16:creationId xmlns:a16="http://schemas.microsoft.com/office/drawing/2014/main" id="{F708D2FE-32A0-07FC-C29C-12FB57BD19AE}"/>
              </a:ext>
            </a:extLst>
          </p:cNvPr>
          <p:cNvSpPr>
            <a:spLocks noGrp="1"/>
          </p:cNvSpPr>
          <p:nvPr>
            <p:ph type="ftr" idx="11"/>
          </p:nvPr>
        </p:nvSpPr>
        <p:spPr/>
        <p:txBody>
          <a:bodyPr/>
          <a:lstStyle/>
          <a:p>
            <a:r>
              <a:rPr lang="en-US"/>
              <a:t>www.olgac.net</a:t>
            </a:r>
          </a:p>
        </p:txBody>
      </p:sp>
      <p:sp>
        <p:nvSpPr>
          <p:cNvPr id="5" name="Slide Number Placeholder 4">
            <a:extLst>
              <a:ext uri="{FF2B5EF4-FFF2-40B4-BE49-F238E27FC236}">
                <a16:creationId xmlns:a16="http://schemas.microsoft.com/office/drawing/2014/main" id="{55C38C9A-A7A9-F6B1-830F-295F465A36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60</a:t>
            </a:fld>
            <a:endParaRPr lang="en-US"/>
          </a:p>
        </p:txBody>
      </p:sp>
    </p:spTree>
    <p:extLst>
      <p:ext uri="{BB962C8B-B14F-4D97-AF65-F5344CB8AC3E}">
        <p14:creationId xmlns:p14="http://schemas.microsoft.com/office/powerpoint/2010/main" val="182202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8087-E814-A19E-2FF6-8633B4FAEAE0}"/>
              </a:ext>
            </a:extLst>
          </p:cNvPr>
          <p:cNvSpPr>
            <a:spLocks noGrp="1"/>
          </p:cNvSpPr>
          <p:nvPr>
            <p:ph type="title"/>
          </p:nvPr>
        </p:nvSpPr>
        <p:spPr/>
        <p:txBody>
          <a:bodyPr/>
          <a:lstStyle/>
          <a:p>
            <a:r>
              <a:rPr lang="en-US" dirty="0"/>
              <a:t>DSC</a:t>
            </a:r>
          </a:p>
        </p:txBody>
      </p:sp>
      <p:pic>
        <p:nvPicPr>
          <p:cNvPr id="4" name="Online Media 3" title="What Is Differential Scanning Calorimetry (DSC)?">
            <a:hlinkClick r:id="" action="ppaction://media"/>
            <a:extLst>
              <a:ext uri="{FF2B5EF4-FFF2-40B4-BE49-F238E27FC236}">
                <a16:creationId xmlns:a16="http://schemas.microsoft.com/office/drawing/2014/main" id="{762CA736-55B8-BC53-81F0-45AA243D6401}"/>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
        <p:nvSpPr>
          <p:cNvPr id="3" name="Footer Placeholder 2">
            <a:extLst>
              <a:ext uri="{FF2B5EF4-FFF2-40B4-BE49-F238E27FC236}">
                <a16:creationId xmlns:a16="http://schemas.microsoft.com/office/drawing/2014/main" id="{0E0881E7-64BB-C579-85CA-4BC559A20D5C}"/>
              </a:ext>
            </a:extLst>
          </p:cNvPr>
          <p:cNvSpPr>
            <a:spLocks noGrp="1"/>
          </p:cNvSpPr>
          <p:nvPr>
            <p:ph type="ftr" idx="11"/>
          </p:nvPr>
        </p:nvSpPr>
        <p:spPr/>
        <p:txBody>
          <a:bodyPr/>
          <a:lstStyle/>
          <a:p>
            <a:r>
              <a:rPr lang="en-US"/>
              <a:t>www.olgac.net</a:t>
            </a:r>
          </a:p>
        </p:txBody>
      </p:sp>
      <p:sp>
        <p:nvSpPr>
          <p:cNvPr id="5" name="Slide Number Placeholder 4">
            <a:extLst>
              <a:ext uri="{FF2B5EF4-FFF2-40B4-BE49-F238E27FC236}">
                <a16:creationId xmlns:a16="http://schemas.microsoft.com/office/drawing/2014/main" id="{2F746418-FA99-1A09-6E98-B10C477712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61</a:t>
            </a:fld>
            <a:endParaRPr lang="en-US"/>
          </a:p>
        </p:txBody>
      </p:sp>
    </p:spTree>
    <p:extLst>
      <p:ext uri="{BB962C8B-B14F-4D97-AF65-F5344CB8AC3E}">
        <p14:creationId xmlns:p14="http://schemas.microsoft.com/office/powerpoint/2010/main" val="23236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595E-4140-7AF9-C4C8-E40EC7486F6E}"/>
              </a:ext>
            </a:extLst>
          </p:cNvPr>
          <p:cNvSpPr>
            <a:spLocks noGrp="1"/>
          </p:cNvSpPr>
          <p:nvPr>
            <p:ph type="title"/>
          </p:nvPr>
        </p:nvSpPr>
        <p:spPr/>
        <p:txBody>
          <a:bodyPr/>
          <a:lstStyle/>
          <a:p>
            <a:r>
              <a:rPr lang="en-US" dirty="0"/>
              <a:t>NMR</a:t>
            </a:r>
          </a:p>
        </p:txBody>
      </p:sp>
      <p:pic>
        <p:nvPicPr>
          <p:cNvPr id="4" name="Online Media 3" title="Introduction to Biomolecular NMR Spectroscopy - Trevor Rutherford">
            <a:hlinkClick r:id="" action="ppaction://media"/>
            <a:extLst>
              <a:ext uri="{FF2B5EF4-FFF2-40B4-BE49-F238E27FC236}">
                <a16:creationId xmlns:a16="http://schemas.microsoft.com/office/drawing/2014/main" id="{A7B861C5-A4D2-508D-7418-19AC53CBB082}"/>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
        <p:nvSpPr>
          <p:cNvPr id="3" name="Footer Placeholder 2">
            <a:extLst>
              <a:ext uri="{FF2B5EF4-FFF2-40B4-BE49-F238E27FC236}">
                <a16:creationId xmlns:a16="http://schemas.microsoft.com/office/drawing/2014/main" id="{55DDDA50-F496-0ED8-28BC-7E4EDF2840DB}"/>
              </a:ext>
            </a:extLst>
          </p:cNvPr>
          <p:cNvSpPr>
            <a:spLocks noGrp="1"/>
          </p:cNvSpPr>
          <p:nvPr>
            <p:ph type="ftr" idx="11"/>
          </p:nvPr>
        </p:nvSpPr>
        <p:spPr/>
        <p:txBody>
          <a:bodyPr/>
          <a:lstStyle/>
          <a:p>
            <a:r>
              <a:rPr lang="en-US"/>
              <a:t>www.olgac.net</a:t>
            </a:r>
          </a:p>
        </p:txBody>
      </p:sp>
      <p:sp>
        <p:nvSpPr>
          <p:cNvPr id="5" name="Slide Number Placeholder 4">
            <a:extLst>
              <a:ext uri="{FF2B5EF4-FFF2-40B4-BE49-F238E27FC236}">
                <a16:creationId xmlns:a16="http://schemas.microsoft.com/office/drawing/2014/main" id="{0BEDEED6-2958-0EBC-F167-C3D3CD4E42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62</a:t>
            </a:fld>
            <a:endParaRPr lang="en-US"/>
          </a:p>
        </p:txBody>
      </p:sp>
    </p:spTree>
    <p:extLst>
      <p:ext uri="{BB962C8B-B14F-4D97-AF65-F5344CB8AC3E}">
        <p14:creationId xmlns:p14="http://schemas.microsoft.com/office/powerpoint/2010/main" val="266219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CFBDA-12ED-EECD-2A6F-4748BE418CF1}"/>
              </a:ext>
            </a:extLst>
          </p:cNvPr>
          <p:cNvSpPr>
            <a:spLocks noGrp="1"/>
          </p:cNvSpPr>
          <p:nvPr>
            <p:ph type="title"/>
          </p:nvPr>
        </p:nvSpPr>
        <p:spPr/>
        <p:txBody>
          <a:bodyPr/>
          <a:lstStyle/>
          <a:p>
            <a:r>
              <a:rPr lang="en-US" dirty="0"/>
              <a:t>XRD</a:t>
            </a:r>
          </a:p>
        </p:txBody>
      </p:sp>
      <p:pic>
        <p:nvPicPr>
          <p:cNvPr id="4" name="Online Media 3" title="What is X-Ray Crystallography?">
            <a:hlinkClick r:id="" action="ppaction://media"/>
            <a:extLst>
              <a:ext uri="{FF2B5EF4-FFF2-40B4-BE49-F238E27FC236}">
                <a16:creationId xmlns:a16="http://schemas.microsoft.com/office/drawing/2014/main" id="{A9D89061-666F-09DE-8CFB-895D5C6C387C}"/>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
        <p:nvSpPr>
          <p:cNvPr id="3" name="Footer Placeholder 2">
            <a:extLst>
              <a:ext uri="{FF2B5EF4-FFF2-40B4-BE49-F238E27FC236}">
                <a16:creationId xmlns:a16="http://schemas.microsoft.com/office/drawing/2014/main" id="{EF51A1FF-3377-52A8-7F13-89AB03ACA63C}"/>
              </a:ext>
            </a:extLst>
          </p:cNvPr>
          <p:cNvSpPr>
            <a:spLocks noGrp="1"/>
          </p:cNvSpPr>
          <p:nvPr>
            <p:ph type="ftr" idx="11"/>
          </p:nvPr>
        </p:nvSpPr>
        <p:spPr/>
        <p:txBody>
          <a:bodyPr/>
          <a:lstStyle/>
          <a:p>
            <a:r>
              <a:rPr lang="en-US"/>
              <a:t>www.olgac.net</a:t>
            </a:r>
          </a:p>
        </p:txBody>
      </p:sp>
      <p:sp>
        <p:nvSpPr>
          <p:cNvPr id="5" name="Slide Number Placeholder 4">
            <a:extLst>
              <a:ext uri="{FF2B5EF4-FFF2-40B4-BE49-F238E27FC236}">
                <a16:creationId xmlns:a16="http://schemas.microsoft.com/office/drawing/2014/main" id="{3D08C5DF-A593-1AC4-CABB-AA4C604B10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63</a:t>
            </a:fld>
            <a:endParaRPr lang="en-US"/>
          </a:p>
        </p:txBody>
      </p:sp>
    </p:spTree>
    <p:extLst>
      <p:ext uri="{BB962C8B-B14F-4D97-AF65-F5344CB8AC3E}">
        <p14:creationId xmlns:p14="http://schemas.microsoft.com/office/powerpoint/2010/main" val="379738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03ED-17C3-9313-AABC-63C13305B979}"/>
              </a:ext>
            </a:extLst>
          </p:cNvPr>
          <p:cNvSpPr>
            <a:spLocks noGrp="1"/>
          </p:cNvSpPr>
          <p:nvPr>
            <p:ph type="title"/>
          </p:nvPr>
        </p:nvSpPr>
        <p:spPr/>
        <p:txBody>
          <a:bodyPr/>
          <a:lstStyle/>
          <a:p>
            <a:r>
              <a:rPr lang="en-US" dirty="0"/>
              <a:t>XRD</a:t>
            </a:r>
          </a:p>
        </p:txBody>
      </p:sp>
      <p:pic>
        <p:nvPicPr>
          <p:cNvPr id="4" name="Online Media 3" title="3D Protein Modeling: X-Ray Diffraction and PyMOL Tutorial">
            <a:hlinkClick r:id="" action="ppaction://media"/>
            <a:extLst>
              <a:ext uri="{FF2B5EF4-FFF2-40B4-BE49-F238E27FC236}">
                <a16:creationId xmlns:a16="http://schemas.microsoft.com/office/drawing/2014/main" id="{4C2CFD9E-4465-B623-7E20-BF03F052BC9A}"/>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
        <p:nvSpPr>
          <p:cNvPr id="3" name="Footer Placeholder 2">
            <a:extLst>
              <a:ext uri="{FF2B5EF4-FFF2-40B4-BE49-F238E27FC236}">
                <a16:creationId xmlns:a16="http://schemas.microsoft.com/office/drawing/2014/main" id="{C16E4DDC-72FE-4423-8804-EAB2ABA725E2}"/>
              </a:ext>
            </a:extLst>
          </p:cNvPr>
          <p:cNvSpPr>
            <a:spLocks noGrp="1"/>
          </p:cNvSpPr>
          <p:nvPr>
            <p:ph type="ftr" idx="11"/>
          </p:nvPr>
        </p:nvSpPr>
        <p:spPr/>
        <p:txBody>
          <a:bodyPr/>
          <a:lstStyle/>
          <a:p>
            <a:r>
              <a:rPr lang="en-US"/>
              <a:t>www.olgac.net</a:t>
            </a:r>
          </a:p>
        </p:txBody>
      </p:sp>
      <p:sp>
        <p:nvSpPr>
          <p:cNvPr id="5" name="Slide Number Placeholder 4">
            <a:extLst>
              <a:ext uri="{FF2B5EF4-FFF2-40B4-BE49-F238E27FC236}">
                <a16:creationId xmlns:a16="http://schemas.microsoft.com/office/drawing/2014/main" id="{68A0F53E-BD63-F0F8-BC3D-18A969D14E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64</a:t>
            </a:fld>
            <a:endParaRPr lang="en-US"/>
          </a:p>
        </p:txBody>
      </p:sp>
    </p:spTree>
    <p:extLst>
      <p:ext uri="{BB962C8B-B14F-4D97-AF65-F5344CB8AC3E}">
        <p14:creationId xmlns:p14="http://schemas.microsoft.com/office/powerpoint/2010/main" val="4077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0F84-8062-8B9B-5145-0462E1DFA7AF}"/>
              </a:ext>
            </a:extLst>
          </p:cNvPr>
          <p:cNvSpPr>
            <a:spLocks noGrp="1"/>
          </p:cNvSpPr>
          <p:nvPr>
            <p:ph type="title"/>
          </p:nvPr>
        </p:nvSpPr>
        <p:spPr/>
        <p:txBody>
          <a:bodyPr/>
          <a:lstStyle/>
          <a:p>
            <a:r>
              <a:rPr lang="en-US" dirty="0"/>
              <a:t>XRD</a:t>
            </a:r>
          </a:p>
        </p:txBody>
      </p:sp>
      <p:pic>
        <p:nvPicPr>
          <p:cNvPr id="4" name="Online Media 3" title="X-ray crystallography maps (viewing &amp; understanding 2Fo-Fc, Fo-Fc, etc.) &amp; overview of phase problem">
            <a:hlinkClick r:id="" action="ppaction://media"/>
            <a:extLst>
              <a:ext uri="{FF2B5EF4-FFF2-40B4-BE49-F238E27FC236}">
                <a16:creationId xmlns:a16="http://schemas.microsoft.com/office/drawing/2014/main" id="{91FC3329-62A4-28D6-309B-E2CA4016D7DD}"/>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
        <p:nvSpPr>
          <p:cNvPr id="3" name="Footer Placeholder 2">
            <a:extLst>
              <a:ext uri="{FF2B5EF4-FFF2-40B4-BE49-F238E27FC236}">
                <a16:creationId xmlns:a16="http://schemas.microsoft.com/office/drawing/2014/main" id="{F4CB1C9A-698B-9800-EB1B-3F8002FB1039}"/>
              </a:ext>
            </a:extLst>
          </p:cNvPr>
          <p:cNvSpPr>
            <a:spLocks noGrp="1"/>
          </p:cNvSpPr>
          <p:nvPr>
            <p:ph type="ftr" idx="11"/>
          </p:nvPr>
        </p:nvSpPr>
        <p:spPr/>
        <p:txBody>
          <a:bodyPr/>
          <a:lstStyle/>
          <a:p>
            <a:r>
              <a:rPr lang="en-US"/>
              <a:t>www.olgac.net</a:t>
            </a:r>
          </a:p>
        </p:txBody>
      </p:sp>
      <p:sp>
        <p:nvSpPr>
          <p:cNvPr id="5" name="Slide Number Placeholder 4">
            <a:extLst>
              <a:ext uri="{FF2B5EF4-FFF2-40B4-BE49-F238E27FC236}">
                <a16:creationId xmlns:a16="http://schemas.microsoft.com/office/drawing/2014/main" id="{644A6505-9F51-2E28-DF30-BA5ED979DB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65</a:t>
            </a:fld>
            <a:endParaRPr lang="en-US"/>
          </a:p>
        </p:txBody>
      </p:sp>
    </p:spTree>
    <p:extLst>
      <p:ext uri="{BB962C8B-B14F-4D97-AF65-F5344CB8AC3E}">
        <p14:creationId xmlns:p14="http://schemas.microsoft.com/office/powerpoint/2010/main" val="406915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BBC1-5AA3-1E1D-EAC8-263ED6893246}"/>
              </a:ext>
            </a:extLst>
          </p:cNvPr>
          <p:cNvSpPr>
            <a:spLocks noGrp="1"/>
          </p:cNvSpPr>
          <p:nvPr>
            <p:ph type="title"/>
          </p:nvPr>
        </p:nvSpPr>
        <p:spPr/>
        <p:txBody>
          <a:bodyPr/>
          <a:lstStyle/>
          <a:p>
            <a:r>
              <a:rPr lang="en-US" dirty="0" err="1"/>
              <a:t>CryoEM</a:t>
            </a:r>
            <a:endParaRPr lang="en-US" dirty="0"/>
          </a:p>
        </p:txBody>
      </p:sp>
      <p:pic>
        <p:nvPicPr>
          <p:cNvPr id="4" name="Online Media 3" title="CryoEM for Drug Discovery">
            <a:hlinkClick r:id="" action="ppaction://media"/>
            <a:extLst>
              <a:ext uri="{FF2B5EF4-FFF2-40B4-BE49-F238E27FC236}">
                <a16:creationId xmlns:a16="http://schemas.microsoft.com/office/drawing/2014/main" id="{7532EAE3-2EDF-E54F-5416-DD9828AAD9AF}"/>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
        <p:nvSpPr>
          <p:cNvPr id="3" name="Footer Placeholder 2">
            <a:extLst>
              <a:ext uri="{FF2B5EF4-FFF2-40B4-BE49-F238E27FC236}">
                <a16:creationId xmlns:a16="http://schemas.microsoft.com/office/drawing/2014/main" id="{F8112498-4D36-C4CE-90BB-0ABF153FDE15}"/>
              </a:ext>
            </a:extLst>
          </p:cNvPr>
          <p:cNvSpPr>
            <a:spLocks noGrp="1"/>
          </p:cNvSpPr>
          <p:nvPr>
            <p:ph type="ftr" idx="11"/>
          </p:nvPr>
        </p:nvSpPr>
        <p:spPr/>
        <p:txBody>
          <a:bodyPr/>
          <a:lstStyle/>
          <a:p>
            <a:r>
              <a:rPr lang="en-US"/>
              <a:t>www.olgac.net</a:t>
            </a:r>
          </a:p>
        </p:txBody>
      </p:sp>
      <p:sp>
        <p:nvSpPr>
          <p:cNvPr id="5" name="Slide Number Placeholder 4">
            <a:extLst>
              <a:ext uri="{FF2B5EF4-FFF2-40B4-BE49-F238E27FC236}">
                <a16:creationId xmlns:a16="http://schemas.microsoft.com/office/drawing/2014/main" id="{4BD91F56-34AF-61DF-F3AD-2D9728A206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66</a:t>
            </a:fld>
            <a:endParaRPr lang="en-US"/>
          </a:p>
        </p:txBody>
      </p:sp>
    </p:spTree>
    <p:extLst>
      <p:ext uri="{BB962C8B-B14F-4D97-AF65-F5344CB8AC3E}">
        <p14:creationId xmlns:p14="http://schemas.microsoft.com/office/powerpoint/2010/main" val="128100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BBC1-5AA3-1E1D-EAC8-263ED6893246}"/>
              </a:ext>
            </a:extLst>
          </p:cNvPr>
          <p:cNvSpPr>
            <a:spLocks noGrp="1"/>
          </p:cNvSpPr>
          <p:nvPr>
            <p:ph type="title"/>
          </p:nvPr>
        </p:nvSpPr>
        <p:spPr/>
        <p:txBody>
          <a:bodyPr/>
          <a:lstStyle/>
          <a:p>
            <a:r>
              <a:rPr lang="en-US" dirty="0" err="1"/>
              <a:t>CryoEM</a:t>
            </a:r>
            <a:endParaRPr lang="en-US" dirty="0"/>
          </a:p>
        </p:txBody>
      </p:sp>
      <p:pic>
        <p:nvPicPr>
          <p:cNvPr id="4" name="Online Media 3" title="CryoEM for Drug Discovery">
            <a:hlinkClick r:id="" action="ppaction://media"/>
            <a:extLst>
              <a:ext uri="{FF2B5EF4-FFF2-40B4-BE49-F238E27FC236}">
                <a16:creationId xmlns:a16="http://schemas.microsoft.com/office/drawing/2014/main" id="{7532EAE3-2EDF-E54F-5416-DD9828AAD9AF}"/>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
        <p:nvSpPr>
          <p:cNvPr id="3" name="Footer Placeholder 2">
            <a:extLst>
              <a:ext uri="{FF2B5EF4-FFF2-40B4-BE49-F238E27FC236}">
                <a16:creationId xmlns:a16="http://schemas.microsoft.com/office/drawing/2014/main" id="{82CBDD52-4466-ECD3-D1BD-C35B7CB6FF0F}"/>
              </a:ext>
            </a:extLst>
          </p:cNvPr>
          <p:cNvSpPr>
            <a:spLocks noGrp="1"/>
          </p:cNvSpPr>
          <p:nvPr>
            <p:ph type="ftr" idx="11"/>
          </p:nvPr>
        </p:nvSpPr>
        <p:spPr/>
        <p:txBody>
          <a:bodyPr/>
          <a:lstStyle/>
          <a:p>
            <a:r>
              <a:rPr lang="en-US"/>
              <a:t>www.olgac.net</a:t>
            </a:r>
          </a:p>
        </p:txBody>
      </p:sp>
      <p:sp>
        <p:nvSpPr>
          <p:cNvPr id="5" name="Slide Number Placeholder 4">
            <a:extLst>
              <a:ext uri="{FF2B5EF4-FFF2-40B4-BE49-F238E27FC236}">
                <a16:creationId xmlns:a16="http://schemas.microsoft.com/office/drawing/2014/main" id="{4AE623A0-9953-03B3-80A1-FDCE3EBCE8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67</a:t>
            </a:fld>
            <a:endParaRPr lang="en-US"/>
          </a:p>
        </p:txBody>
      </p:sp>
    </p:spTree>
    <p:extLst>
      <p:ext uri="{BB962C8B-B14F-4D97-AF65-F5344CB8AC3E}">
        <p14:creationId xmlns:p14="http://schemas.microsoft.com/office/powerpoint/2010/main" val="117626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08EC-B994-331E-3B8C-C671A10A67D9}"/>
              </a:ext>
            </a:extLst>
          </p:cNvPr>
          <p:cNvSpPr>
            <a:spLocks noGrp="1"/>
          </p:cNvSpPr>
          <p:nvPr>
            <p:ph type="title"/>
          </p:nvPr>
        </p:nvSpPr>
        <p:spPr/>
        <p:txBody>
          <a:bodyPr/>
          <a:lstStyle/>
          <a:p>
            <a:r>
              <a:rPr lang="en-US" dirty="0" err="1"/>
              <a:t>CryoEM</a:t>
            </a:r>
            <a:endParaRPr lang="en-US" dirty="0"/>
          </a:p>
        </p:txBody>
      </p:sp>
      <p:pic>
        <p:nvPicPr>
          <p:cNvPr id="4" name="Online Media 3" title="How cryo-EM can advance biomedical research and drug discovery">
            <a:hlinkClick r:id="" action="ppaction://media"/>
            <a:extLst>
              <a:ext uri="{FF2B5EF4-FFF2-40B4-BE49-F238E27FC236}">
                <a16:creationId xmlns:a16="http://schemas.microsoft.com/office/drawing/2014/main" id="{2EA2349B-F3C9-80A9-05D3-D86F58E82365}"/>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
        <p:nvSpPr>
          <p:cNvPr id="3" name="Footer Placeholder 2">
            <a:extLst>
              <a:ext uri="{FF2B5EF4-FFF2-40B4-BE49-F238E27FC236}">
                <a16:creationId xmlns:a16="http://schemas.microsoft.com/office/drawing/2014/main" id="{E28F9F6E-45D4-5560-FD85-670772E05455}"/>
              </a:ext>
            </a:extLst>
          </p:cNvPr>
          <p:cNvSpPr>
            <a:spLocks noGrp="1"/>
          </p:cNvSpPr>
          <p:nvPr>
            <p:ph type="ftr" idx="11"/>
          </p:nvPr>
        </p:nvSpPr>
        <p:spPr/>
        <p:txBody>
          <a:bodyPr/>
          <a:lstStyle/>
          <a:p>
            <a:r>
              <a:rPr lang="en-US"/>
              <a:t>www.olgac.net</a:t>
            </a:r>
          </a:p>
        </p:txBody>
      </p:sp>
      <p:sp>
        <p:nvSpPr>
          <p:cNvPr id="5" name="Slide Number Placeholder 4">
            <a:extLst>
              <a:ext uri="{FF2B5EF4-FFF2-40B4-BE49-F238E27FC236}">
                <a16:creationId xmlns:a16="http://schemas.microsoft.com/office/drawing/2014/main" id="{7F737CEF-D4F6-DDF9-A414-C5718A38D8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68</a:t>
            </a:fld>
            <a:endParaRPr lang="en-US"/>
          </a:p>
        </p:txBody>
      </p:sp>
    </p:spTree>
    <p:extLst>
      <p:ext uri="{BB962C8B-B14F-4D97-AF65-F5344CB8AC3E}">
        <p14:creationId xmlns:p14="http://schemas.microsoft.com/office/powerpoint/2010/main" val="405710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76A5-9F60-89EC-DA91-446E09EFF438}"/>
              </a:ext>
            </a:extLst>
          </p:cNvPr>
          <p:cNvSpPr>
            <a:spLocks noGrp="1"/>
          </p:cNvSpPr>
          <p:nvPr>
            <p:ph type="title"/>
          </p:nvPr>
        </p:nvSpPr>
        <p:spPr/>
        <p:txBody>
          <a:bodyPr/>
          <a:lstStyle/>
          <a:p>
            <a:r>
              <a:rPr lang="en-US" dirty="0"/>
              <a:t>HDX-MS</a:t>
            </a:r>
          </a:p>
        </p:txBody>
      </p:sp>
      <p:pic>
        <p:nvPicPr>
          <p:cNvPr id="4" name="Online Media 3" title="Facilitating Drug Discovery with HDX-Mass Spectrometry">
            <a:hlinkClick r:id="" action="ppaction://media"/>
            <a:extLst>
              <a:ext uri="{FF2B5EF4-FFF2-40B4-BE49-F238E27FC236}">
                <a16:creationId xmlns:a16="http://schemas.microsoft.com/office/drawing/2014/main" id="{7E18E8EB-C1B2-A814-56E7-B9495BCB8E35}"/>
              </a:ext>
            </a:extLst>
          </p:cNvPr>
          <p:cNvPicPr>
            <a:picLocks noGrp="1" noRot="1" noChangeAspect="1"/>
          </p:cNvPicPr>
          <p:nvPr>
            <p:ph idx="1"/>
            <a:videoFile r:link="rId1"/>
          </p:nvPr>
        </p:nvPicPr>
        <p:blipFill>
          <a:blip r:embed="rId3"/>
          <a:stretch>
            <a:fillRect/>
          </a:stretch>
        </p:blipFill>
        <p:spPr>
          <a:xfrm>
            <a:off x="3194050" y="1825625"/>
            <a:ext cx="5802313" cy="4351338"/>
          </a:xfrm>
          <a:prstGeom prst="rect">
            <a:avLst/>
          </a:prstGeom>
        </p:spPr>
      </p:pic>
      <p:sp>
        <p:nvSpPr>
          <p:cNvPr id="3" name="Footer Placeholder 2">
            <a:extLst>
              <a:ext uri="{FF2B5EF4-FFF2-40B4-BE49-F238E27FC236}">
                <a16:creationId xmlns:a16="http://schemas.microsoft.com/office/drawing/2014/main" id="{8A878263-A60B-E62B-2CCD-EBE96185123F}"/>
              </a:ext>
            </a:extLst>
          </p:cNvPr>
          <p:cNvSpPr>
            <a:spLocks noGrp="1"/>
          </p:cNvSpPr>
          <p:nvPr>
            <p:ph type="ftr" idx="11"/>
          </p:nvPr>
        </p:nvSpPr>
        <p:spPr/>
        <p:txBody>
          <a:bodyPr/>
          <a:lstStyle/>
          <a:p>
            <a:r>
              <a:rPr lang="en-US"/>
              <a:t>www.olgac.net</a:t>
            </a:r>
          </a:p>
        </p:txBody>
      </p:sp>
      <p:sp>
        <p:nvSpPr>
          <p:cNvPr id="5" name="Slide Number Placeholder 4">
            <a:extLst>
              <a:ext uri="{FF2B5EF4-FFF2-40B4-BE49-F238E27FC236}">
                <a16:creationId xmlns:a16="http://schemas.microsoft.com/office/drawing/2014/main" id="{F8B69C0F-6D64-9B21-2866-14F342EE1D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69</a:t>
            </a:fld>
            <a:endParaRPr lang="en-US"/>
          </a:p>
        </p:txBody>
      </p:sp>
    </p:spTree>
    <p:extLst>
      <p:ext uri="{BB962C8B-B14F-4D97-AF65-F5344CB8AC3E}">
        <p14:creationId xmlns:p14="http://schemas.microsoft.com/office/powerpoint/2010/main" val="58204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Maya iki hibrit sistemi</a:t>
            </a:r>
            <a:br>
              <a:rPr lang="en-US"/>
            </a:br>
            <a:endParaRPr/>
          </a:p>
        </p:txBody>
      </p:sp>
      <p:sp>
        <p:nvSpPr>
          <p:cNvPr id="122" name="Google Shape;122;p7"/>
          <p:cNvSpPr txBox="1">
            <a:spLocks noGrp="1"/>
          </p:cNvSpPr>
          <p:nvPr>
            <p:ph type="body" idx="1"/>
          </p:nvPr>
        </p:nvSpPr>
        <p:spPr>
          <a:xfrm>
            <a:off x="838200" y="1825625"/>
            <a:ext cx="4972050"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Font typeface="Arial"/>
              <a:buChar char="•"/>
            </a:pPr>
            <a:r>
              <a:rPr lang="en-US"/>
              <a:t>Gal4 proteini, DNA'ya bağlanma ve aktifleştirme bölgelerini içerir</a:t>
            </a:r>
            <a:endParaRPr/>
          </a:p>
          <a:p>
            <a:pPr marL="228600" lvl="0" indent="-228600" algn="l" rtl="0">
              <a:lnSpc>
                <a:spcPct val="90000"/>
              </a:lnSpc>
              <a:spcBef>
                <a:spcPts val="1000"/>
              </a:spcBef>
              <a:spcAft>
                <a:spcPts val="0"/>
              </a:spcAft>
              <a:buClr>
                <a:schemeClr val="dk1"/>
              </a:buClr>
              <a:buSzPct val="100000"/>
              <a:buFont typeface="Arial"/>
              <a:buChar char="•"/>
            </a:pPr>
            <a:r>
              <a:rPr lang="en-US"/>
              <a:t>Bağlanma bölgesi promotör ile etkileşime girer</a:t>
            </a:r>
            <a:endParaRPr/>
          </a:p>
          <a:p>
            <a:pPr marL="228600" lvl="0" indent="-228600" algn="l" rtl="0">
              <a:lnSpc>
                <a:spcPct val="90000"/>
              </a:lnSpc>
              <a:spcBef>
                <a:spcPts val="1000"/>
              </a:spcBef>
              <a:spcAft>
                <a:spcPts val="0"/>
              </a:spcAft>
              <a:buClr>
                <a:schemeClr val="dk1"/>
              </a:buClr>
              <a:buSzPct val="100000"/>
              <a:buFont typeface="Arial"/>
              <a:buChar char="•"/>
            </a:pPr>
            <a:r>
              <a:rPr lang="en-US"/>
              <a:t>Aktifleştirme bölgesi polimeraz ile etkileşime girer</a:t>
            </a:r>
            <a:endParaRPr/>
          </a:p>
          <a:p>
            <a:pPr marL="228600" lvl="0" indent="-228600" algn="l" rtl="0">
              <a:lnSpc>
                <a:spcPct val="90000"/>
              </a:lnSpc>
              <a:spcBef>
                <a:spcPts val="1000"/>
              </a:spcBef>
              <a:spcAft>
                <a:spcPts val="0"/>
              </a:spcAft>
              <a:buClr>
                <a:schemeClr val="dk1"/>
              </a:buClr>
              <a:buSzPct val="100000"/>
              <a:buFont typeface="Arial"/>
              <a:buChar char="•"/>
            </a:pPr>
            <a:r>
              <a:rPr lang="en-US"/>
              <a:t>Raporlayıcı enzim aktivitesini ölçün (örneğin, mavi koloniler)</a:t>
            </a:r>
            <a:endParaRPr/>
          </a:p>
          <a:p>
            <a:pPr marL="228600" lvl="0" indent="-104140" algn="l" rtl="0">
              <a:lnSpc>
                <a:spcPct val="90000"/>
              </a:lnSpc>
              <a:spcBef>
                <a:spcPts val="1000"/>
              </a:spcBef>
              <a:spcAft>
                <a:spcPts val="0"/>
              </a:spcAft>
              <a:buClr>
                <a:schemeClr val="dk1"/>
              </a:buClr>
              <a:buSzPct val="100000"/>
              <a:buFont typeface="Arial"/>
              <a:buNone/>
            </a:pPr>
            <a:endParaRPr/>
          </a:p>
          <a:p>
            <a:pPr marL="0" lvl="0" indent="0" algn="l" rtl="0">
              <a:lnSpc>
                <a:spcPct val="90000"/>
              </a:lnSpc>
              <a:spcBef>
                <a:spcPts val="1000"/>
              </a:spcBef>
              <a:spcAft>
                <a:spcPts val="0"/>
              </a:spcAft>
              <a:buClr>
                <a:schemeClr val="dk1"/>
              </a:buClr>
              <a:buSzPct val="100000"/>
              <a:buNone/>
            </a:pPr>
            <a:r>
              <a:rPr lang="en-US"/>
              <a:t>Gal4 proteini: iki bölgenin tek  bir protein içinde transkribe  edilmesi gerekmez</a:t>
            </a:r>
            <a:endParaRPr/>
          </a:p>
          <a:p>
            <a:pPr marL="0" lvl="0" indent="0" algn="l" rtl="0">
              <a:lnSpc>
                <a:spcPct val="90000"/>
              </a:lnSpc>
              <a:spcBef>
                <a:spcPts val="1000"/>
              </a:spcBef>
              <a:spcAft>
                <a:spcPts val="0"/>
              </a:spcAft>
              <a:buClr>
                <a:schemeClr val="dk1"/>
              </a:buClr>
              <a:buSzPct val="100000"/>
              <a:buNone/>
            </a:pPr>
            <a:r>
              <a:rPr lang="en-US"/>
              <a:t>Eğer etkileşime geçecek kadar  yakınlaşabilirlerse,  RNA polimerazı aktifleştirirler</a:t>
            </a:r>
            <a:endParaRPr/>
          </a:p>
          <a:p>
            <a:pPr marL="228600" lvl="0" indent="-104140" algn="l" rtl="0">
              <a:lnSpc>
                <a:spcPct val="90000"/>
              </a:lnSpc>
              <a:spcBef>
                <a:spcPts val="1000"/>
              </a:spcBef>
              <a:spcAft>
                <a:spcPts val="0"/>
              </a:spcAft>
              <a:buClr>
                <a:schemeClr val="dk1"/>
              </a:buClr>
              <a:buSzPct val="100000"/>
              <a:buNone/>
            </a:pPr>
            <a:endParaRPr/>
          </a:p>
        </p:txBody>
      </p:sp>
      <p:pic>
        <p:nvPicPr>
          <p:cNvPr id="123" name="Google Shape;123;p7"/>
          <p:cNvPicPr preferRelativeResize="0"/>
          <p:nvPr/>
        </p:nvPicPr>
        <p:blipFill rotWithShape="1">
          <a:blip r:embed="rId3">
            <a:alphaModFix/>
          </a:blip>
          <a:srcRect/>
          <a:stretch/>
        </p:blipFill>
        <p:spPr>
          <a:xfrm>
            <a:off x="6096000" y="1434764"/>
            <a:ext cx="5792008" cy="2410161"/>
          </a:xfrm>
          <a:prstGeom prst="rect">
            <a:avLst/>
          </a:prstGeom>
          <a:noFill/>
          <a:ln>
            <a:noFill/>
          </a:ln>
        </p:spPr>
      </p:pic>
      <p:pic>
        <p:nvPicPr>
          <p:cNvPr id="124" name="Google Shape;124;p7"/>
          <p:cNvPicPr preferRelativeResize="0"/>
          <p:nvPr/>
        </p:nvPicPr>
        <p:blipFill rotWithShape="1">
          <a:blip r:embed="rId4">
            <a:alphaModFix/>
          </a:blip>
          <a:srcRect/>
          <a:stretch/>
        </p:blipFill>
        <p:spPr>
          <a:xfrm>
            <a:off x="6096000" y="4083391"/>
            <a:ext cx="6052457" cy="2692629"/>
          </a:xfrm>
          <a:prstGeom prst="rect">
            <a:avLst/>
          </a:prstGeom>
          <a:noFill/>
          <a:ln>
            <a:noFill/>
          </a:ln>
        </p:spPr>
      </p:pic>
      <p:sp>
        <p:nvSpPr>
          <p:cNvPr id="2" name="Footer Placeholder 1">
            <a:extLst>
              <a:ext uri="{FF2B5EF4-FFF2-40B4-BE49-F238E27FC236}">
                <a16:creationId xmlns:a16="http://schemas.microsoft.com/office/drawing/2014/main" id="{F8E2E279-BF13-105D-C5A3-860D5B5CE932}"/>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CAD530BE-97D9-041E-3A54-0E8BBD7FCE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BA66-41EE-CC24-E4A9-D4CE1FE938EA}"/>
              </a:ext>
            </a:extLst>
          </p:cNvPr>
          <p:cNvSpPr>
            <a:spLocks noGrp="1"/>
          </p:cNvSpPr>
          <p:nvPr>
            <p:ph type="title"/>
          </p:nvPr>
        </p:nvSpPr>
        <p:spPr/>
        <p:txBody>
          <a:bodyPr/>
          <a:lstStyle/>
          <a:p>
            <a:r>
              <a:rPr lang="en-US" dirty="0"/>
              <a:t>HDX-MS</a:t>
            </a:r>
          </a:p>
        </p:txBody>
      </p:sp>
      <p:pic>
        <p:nvPicPr>
          <p:cNvPr id="4" name="Online Media 3" title="Understanding Hydrogen Deuterium Exchange (HDX) LC-MS Workflow for Biopharmaceuticals">
            <a:hlinkClick r:id="" action="ppaction://media"/>
            <a:extLst>
              <a:ext uri="{FF2B5EF4-FFF2-40B4-BE49-F238E27FC236}">
                <a16:creationId xmlns:a16="http://schemas.microsoft.com/office/drawing/2014/main" id="{F472ED2A-4BC4-5831-33CF-7891DF1F5511}"/>
              </a:ext>
            </a:extLst>
          </p:cNvPr>
          <p:cNvPicPr>
            <a:picLocks noGrp="1" noRot="1" noChangeAspect="1"/>
          </p:cNvPicPr>
          <p:nvPr>
            <p:ph idx="1"/>
            <a:videoFile r:link="rId1"/>
          </p:nvPr>
        </p:nvPicPr>
        <p:blipFill>
          <a:blip r:embed="rId3"/>
          <a:stretch>
            <a:fillRect/>
          </a:stretch>
        </p:blipFill>
        <p:spPr>
          <a:xfrm>
            <a:off x="3194050" y="1825625"/>
            <a:ext cx="5802313" cy="4351338"/>
          </a:xfrm>
          <a:prstGeom prst="rect">
            <a:avLst/>
          </a:prstGeom>
        </p:spPr>
      </p:pic>
      <p:sp>
        <p:nvSpPr>
          <p:cNvPr id="3" name="Footer Placeholder 2">
            <a:extLst>
              <a:ext uri="{FF2B5EF4-FFF2-40B4-BE49-F238E27FC236}">
                <a16:creationId xmlns:a16="http://schemas.microsoft.com/office/drawing/2014/main" id="{8AC93078-78F3-40B0-94A9-2CFFCEDC1809}"/>
              </a:ext>
            </a:extLst>
          </p:cNvPr>
          <p:cNvSpPr>
            <a:spLocks noGrp="1"/>
          </p:cNvSpPr>
          <p:nvPr>
            <p:ph type="ftr" idx="11"/>
          </p:nvPr>
        </p:nvSpPr>
        <p:spPr/>
        <p:txBody>
          <a:bodyPr/>
          <a:lstStyle/>
          <a:p>
            <a:r>
              <a:rPr lang="en-US"/>
              <a:t>www.olgac.net</a:t>
            </a:r>
          </a:p>
        </p:txBody>
      </p:sp>
      <p:sp>
        <p:nvSpPr>
          <p:cNvPr id="5" name="Slide Number Placeholder 4">
            <a:extLst>
              <a:ext uri="{FF2B5EF4-FFF2-40B4-BE49-F238E27FC236}">
                <a16:creationId xmlns:a16="http://schemas.microsoft.com/office/drawing/2014/main" id="{B957F9C6-AD63-6EA6-8F4C-E41616C73E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70</a:t>
            </a:fld>
            <a:endParaRPr lang="en-US"/>
          </a:p>
        </p:txBody>
      </p:sp>
    </p:spTree>
    <p:extLst>
      <p:ext uri="{BB962C8B-B14F-4D97-AF65-F5344CB8AC3E}">
        <p14:creationId xmlns:p14="http://schemas.microsoft.com/office/powerpoint/2010/main" val="375510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Maya iki hibrit sistemi</a:t>
            </a:r>
            <a:br>
              <a:rPr lang="en-US"/>
            </a:br>
            <a:endParaRPr/>
          </a:p>
        </p:txBody>
      </p:sp>
      <p:sp>
        <p:nvSpPr>
          <p:cNvPr id="130" name="Google Shape;130;p8"/>
          <p:cNvSpPr txBox="1">
            <a:spLocks noGrp="1"/>
          </p:cNvSpPr>
          <p:nvPr>
            <p:ph type="body" idx="1"/>
          </p:nvPr>
        </p:nvSpPr>
        <p:spPr>
          <a:xfrm>
            <a:off x="838200" y="1825625"/>
            <a:ext cx="52578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Font typeface="Arial"/>
              <a:buChar char="•"/>
            </a:pPr>
            <a:r>
              <a:rPr lang="en-US"/>
              <a:t>Avantajlar</a:t>
            </a:r>
            <a:endParaRPr/>
          </a:p>
          <a:p>
            <a:pPr marL="742950" lvl="1" indent="-285750" algn="l" rtl="0">
              <a:lnSpc>
                <a:spcPct val="90000"/>
              </a:lnSpc>
              <a:spcBef>
                <a:spcPts val="500"/>
              </a:spcBef>
              <a:spcAft>
                <a:spcPts val="0"/>
              </a:spcAft>
              <a:buClr>
                <a:schemeClr val="dk1"/>
              </a:buClr>
              <a:buSzPct val="100000"/>
              <a:buFont typeface="Arial"/>
              <a:buChar char="•"/>
            </a:pPr>
            <a:r>
              <a:rPr lang="en-US"/>
              <a:t>Oldukça basit, hızlı ve ucuz</a:t>
            </a:r>
            <a:endParaRPr/>
          </a:p>
          <a:p>
            <a:pPr marL="742950" lvl="1" indent="-285750" algn="l" rtl="0">
              <a:lnSpc>
                <a:spcPct val="90000"/>
              </a:lnSpc>
              <a:spcBef>
                <a:spcPts val="500"/>
              </a:spcBef>
              <a:spcAft>
                <a:spcPts val="0"/>
              </a:spcAft>
              <a:buClr>
                <a:schemeClr val="dk1"/>
              </a:buClr>
              <a:buSzPct val="100000"/>
              <a:buFont typeface="Arial"/>
              <a:buChar char="•"/>
            </a:pPr>
            <a:r>
              <a:rPr lang="en-US"/>
              <a:t>Protein saflaştırması gerektirmez</a:t>
            </a:r>
            <a:endParaRPr/>
          </a:p>
          <a:p>
            <a:pPr marL="742950" lvl="1" indent="-285750" algn="l" rtl="0">
              <a:lnSpc>
                <a:spcPct val="90000"/>
              </a:lnSpc>
              <a:spcBef>
                <a:spcPts val="500"/>
              </a:spcBef>
              <a:spcAft>
                <a:spcPts val="0"/>
              </a:spcAft>
              <a:buClr>
                <a:schemeClr val="dk1"/>
              </a:buClr>
              <a:buSzPct val="100000"/>
              <a:buFont typeface="Arial"/>
              <a:buChar char="•"/>
            </a:pPr>
            <a:r>
              <a:rPr lang="en-US"/>
              <a:t>Önceden protein bilgisi gerektirmez</a:t>
            </a:r>
            <a:endParaRPr/>
          </a:p>
          <a:p>
            <a:pPr marL="742950" lvl="1" indent="-285750" algn="l" rtl="0">
              <a:lnSpc>
                <a:spcPct val="90000"/>
              </a:lnSpc>
              <a:spcBef>
                <a:spcPts val="500"/>
              </a:spcBef>
              <a:spcAft>
                <a:spcPts val="0"/>
              </a:spcAft>
              <a:buClr>
                <a:schemeClr val="dk1"/>
              </a:buClr>
              <a:buSzPct val="100000"/>
              <a:buFont typeface="Arial"/>
              <a:buChar char="•"/>
            </a:pPr>
            <a:r>
              <a:rPr lang="en-US"/>
              <a:t>Yüksek verimli ölçeklendirmeye uygundur</a:t>
            </a:r>
            <a:endParaRPr/>
          </a:p>
          <a:p>
            <a:pPr marL="742950" lvl="1" indent="-285750" algn="l" rtl="0">
              <a:lnSpc>
                <a:spcPct val="90000"/>
              </a:lnSpc>
              <a:spcBef>
                <a:spcPts val="500"/>
              </a:spcBef>
              <a:spcAft>
                <a:spcPts val="0"/>
              </a:spcAft>
              <a:buClr>
                <a:schemeClr val="dk1"/>
              </a:buClr>
              <a:buSzPct val="100000"/>
              <a:buFont typeface="Arial"/>
              <a:buChar char="•"/>
            </a:pPr>
            <a:r>
              <a:rPr lang="en-US"/>
              <a:t>Sadece maya proteinleri ile sınırlı değildir</a:t>
            </a:r>
            <a:endParaRPr/>
          </a:p>
          <a:p>
            <a:pPr marL="228600" lvl="0" indent="-228600" algn="l" rtl="0">
              <a:lnSpc>
                <a:spcPct val="90000"/>
              </a:lnSpc>
              <a:spcBef>
                <a:spcPts val="1000"/>
              </a:spcBef>
              <a:spcAft>
                <a:spcPts val="0"/>
              </a:spcAft>
              <a:buClr>
                <a:schemeClr val="dk1"/>
              </a:buClr>
              <a:buSzPct val="100000"/>
              <a:buFont typeface="Arial"/>
              <a:buChar char="•"/>
            </a:pPr>
            <a:r>
              <a:rPr lang="en-US"/>
              <a:t>Sınırlamalar</a:t>
            </a:r>
            <a:endParaRPr/>
          </a:p>
          <a:p>
            <a:pPr marL="742950" lvl="1" indent="-285750" algn="l" rtl="0">
              <a:lnSpc>
                <a:spcPct val="90000"/>
              </a:lnSpc>
              <a:spcBef>
                <a:spcPts val="500"/>
              </a:spcBef>
              <a:spcAft>
                <a:spcPts val="0"/>
              </a:spcAft>
              <a:buClr>
                <a:schemeClr val="dk1"/>
              </a:buClr>
              <a:buSzPct val="100000"/>
              <a:buFont typeface="Arial"/>
              <a:buChar char="•"/>
            </a:pPr>
            <a:r>
              <a:rPr lang="en-US"/>
              <a:t>Sitoplazmik proteinlerle en iyi şekilde çalışır</a:t>
            </a:r>
            <a:endParaRPr/>
          </a:p>
          <a:p>
            <a:pPr marL="742950" lvl="1" indent="-285750" algn="l" rtl="0">
              <a:lnSpc>
                <a:spcPct val="90000"/>
              </a:lnSpc>
              <a:spcBef>
                <a:spcPts val="500"/>
              </a:spcBef>
              <a:spcAft>
                <a:spcPts val="0"/>
              </a:spcAft>
              <a:buClr>
                <a:schemeClr val="dk1"/>
              </a:buClr>
              <a:buSzPct val="100000"/>
              <a:buFont typeface="Arial"/>
              <a:buChar char="•"/>
            </a:pPr>
            <a:r>
              <a:rPr lang="en-US"/>
              <a:t>Yanlış pozitif sonuçlar üretme eğilimindedir</a:t>
            </a:r>
            <a:endParaRPr/>
          </a:p>
          <a:p>
            <a:pPr marL="228600" lvl="0" indent="-64135" algn="l" rtl="0">
              <a:lnSpc>
                <a:spcPct val="90000"/>
              </a:lnSpc>
              <a:spcBef>
                <a:spcPts val="1000"/>
              </a:spcBef>
              <a:spcAft>
                <a:spcPts val="0"/>
              </a:spcAft>
              <a:buClr>
                <a:schemeClr val="dk1"/>
              </a:buClr>
              <a:buSzPct val="100000"/>
              <a:buNone/>
            </a:pPr>
            <a:endParaRPr/>
          </a:p>
        </p:txBody>
      </p:sp>
      <p:pic>
        <p:nvPicPr>
          <p:cNvPr id="131" name="Google Shape;131;p8"/>
          <p:cNvPicPr preferRelativeResize="0"/>
          <p:nvPr/>
        </p:nvPicPr>
        <p:blipFill rotWithShape="1">
          <a:blip r:embed="rId3">
            <a:alphaModFix/>
          </a:blip>
          <a:srcRect/>
          <a:stretch/>
        </p:blipFill>
        <p:spPr>
          <a:xfrm>
            <a:off x="6096000" y="1434764"/>
            <a:ext cx="5792008" cy="2410161"/>
          </a:xfrm>
          <a:prstGeom prst="rect">
            <a:avLst/>
          </a:prstGeom>
          <a:noFill/>
          <a:ln>
            <a:noFill/>
          </a:ln>
        </p:spPr>
      </p:pic>
      <p:pic>
        <p:nvPicPr>
          <p:cNvPr id="132" name="Google Shape;132;p8"/>
          <p:cNvPicPr preferRelativeResize="0"/>
          <p:nvPr/>
        </p:nvPicPr>
        <p:blipFill rotWithShape="1">
          <a:blip r:embed="rId4">
            <a:alphaModFix/>
          </a:blip>
          <a:srcRect/>
          <a:stretch/>
        </p:blipFill>
        <p:spPr>
          <a:xfrm>
            <a:off x="6096000" y="4083391"/>
            <a:ext cx="6052457" cy="2692629"/>
          </a:xfrm>
          <a:prstGeom prst="rect">
            <a:avLst/>
          </a:prstGeom>
          <a:noFill/>
          <a:ln>
            <a:noFill/>
          </a:ln>
        </p:spPr>
      </p:pic>
      <p:sp>
        <p:nvSpPr>
          <p:cNvPr id="2" name="Footer Placeholder 1">
            <a:extLst>
              <a:ext uri="{FF2B5EF4-FFF2-40B4-BE49-F238E27FC236}">
                <a16:creationId xmlns:a16="http://schemas.microsoft.com/office/drawing/2014/main" id="{D7D61ABE-004A-2464-7F01-451E060648D9}"/>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F6945736-60AD-3497-F722-91E8C6B25A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Kütle spektrometrisi</a:t>
            </a:r>
            <a:endParaRPr/>
          </a:p>
        </p:txBody>
      </p:sp>
      <p:sp>
        <p:nvSpPr>
          <p:cNvPr id="138" name="Google Shape;138;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Protein veya protein komplekslerini saflaştırmak gerekir</a:t>
            </a:r>
            <a:endParaRPr/>
          </a:p>
          <a:p>
            <a:pPr marL="228600" lvl="0" indent="-228600" algn="l" rtl="0">
              <a:lnSpc>
                <a:spcPct val="90000"/>
              </a:lnSpc>
              <a:spcBef>
                <a:spcPts val="1000"/>
              </a:spcBef>
              <a:spcAft>
                <a:spcPts val="0"/>
              </a:spcAft>
              <a:buClr>
                <a:schemeClr val="dk1"/>
              </a:buClr>
              <a:buSzPts val="2800"/>
              <a:buChar char="•"/>
            </a:pPr>
            <a:r>
              <a:rPr lang="en-US"/>
              <a:t>Afinite etiketleme sistemi kullanın</a:t>
            </a:r>
            <a:endParaRPr/>
          </a:p>
          <a:p>
            <a:pPr marL="228600" lvl="0" indent="-228600" algn="l" rtl="0">
              <a:lnSpc>
                <a:spcPct val="90000"/>
              </a:lnSpc>
              <a:spcBef>
                <a:spcPts val="1000"/>
              </a:spcBef>
              <a:spcAft>
                <a:spcPts val="0"/>
              </a:spcAft>
              <a:buClr>
                <a:schemeClr val="dk1"/>
              </a:buClr>
              <a:buSzPts val="2800"/>
              <a:buChar char="•"/>
            </a:pPr>
            <a:r>
              <a:rPr lang="en-US"/>
              <a:t>Düşük konsantrasyonda füzyon proteini geri kazanmak için verimli bir yönteme ihtiyaç vardır</a:t>
            </a:r>
            <a:endParaRPr/>
          </a:p>
        </p:txBody>
      </p:sp>
      <p:sp>
        <p:nvSpPr>
          <p:cNvPr id="2" name="Footer Placeholder 1">
            <a:extLst>
              <a:ext uri="{FF2B5EF4-FFF2-40B4-BE49-F238E27FC236}">
                <a16:creationId xmlns:a16="http://schemas.microsoft.com/office/drawing/2014/main" id="{F8CFAB60-82C2-4067-0753-9A1005902FC2}"/>
              </a:ext>
            </a:extLst>
          </p:cNvPr>
          <p:cNvSpPr>
            <a:spLocks noGrp="1"/>
          </p:cNvSpPr>
          <p:nvPr>
            <p:ph type="ftr" idx="11"/>
          </p:nvPr>
        </p:nvSpPr>
        <p:spPr/>
        <p:txBody>
          <a:bodyPr/>
          <a:lstStyle/>
          <a:p>
            <a:r>
              <a:rPr lang="en-US"/>
              <a:t>www.olgac.net</a:t>
            </a:r>
          </a:p>
        </p:txBody>
      </p:sp>
      <p:sp>
        <p:nvSpPr>
          <p:cNvPr id="3" name="Slide Number Placeholder 2">
            <a:extLst>
              <a:ext uri="{FF2B5EF4-FFF2-40B4-BE49-F238E27FC236}">
                <a16:creationId xmlns:a16="http://schemas.microsoft.com/office/drawing/2014/main" id="{5E617199-C61C-E7E0-ABB1-94EF68A4E3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3354</Words>
  <Application>Microsoft Office PowerPoint</Application>
  <PresentationFormat>Widescreen</PresentationFormat>
  <Paragraphs>400</Paragraphs>
  <Slides>70</Slides>
  <Notes>55</Notes>
  <HiddenSlides>0</HiddenSlides>
  <MMClips>13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Play</vt:lpstr>
      <vt:lpstr>Open Sans</vt:lpstr>
      <vt:lpstr>Arial</vt:lpstr>
      <vt:lpstr>Office Theme</vt:lpstr>
      <vt:lpstr>Protein-Protein Etkileşimleri</vt:lpstr>
      <vt:lpstr>PowerPoint Presentation</vt:lpstr>
      <vt:lpstr>PPI</vt:lpstr>
      <vt:lpstr>PPI sınıflandırması </vt:lpstr>
      <vt:lpstr>PPI'ları Belirleme</vt:lpstr>
      <vt:lpstr>Yüksek verimli yöntemlerle PPI'lar</vt:lpstr>
      <vt:lpstr>Maya iki hibrit sistemi </vt:lpstr>
      <vt:lpstr>Maya iki hibrit sistemi </vt:lpstr>
      <vt:lpstr>Kütle spektrometrisi</vt:lpstr>
      <vt:lpstr>TAP (ardışık afiniteli saflaştırma)</vt:lpstr>
      <vt:lpstr>PowerPoint Presentation</vt:lpstr>
      <vt:lpstr>PowerPoint Presentation</vt:lpstr>
      <vt:lpstr>PowerPoint Presentation</vt:lpstr>
      <vt:lpstr>PowerPoint Presentation</vt:lpstr>
      <vt:lpstr>PowerPoint Presentation</vt:lpstr>
      <vt:lpstr>Protein-protein etkileşimleri veritabanları </vt:lpstr>
      <vt:lpstr>PowerPoint Presentation</vt:lpstr>
      <vt:lpstr>STRING veritabanı</vt:lpstr>
      <vt:lpstr>STRING Veritabanında Ağlar</vt:lpstr>
      <vt:lpstr>Etkileşim verisine erişim</vt:lpstr>
      <vt:lpstr>PPI anotasyonunun transferi</vt:lpstr>
      <vt:lpstr>Homologları tanımlama</vt:lpstr>
      <vt:lpstr>İnterologlar</vt:lpstr>
      <vt:lpstr>Anotasyonun transferi</vt:lpstr>
      <vt:lpstr>Protein-Protein İnterologlarına Örnekler</vt:lpstr>
      <vt:lpstr>Protein-protein etkileşimlerini tahmin etmeye ilgi neden?</vt:lpstr>
      <vt:lpstr>BIPS: BIANA Interolog Tahmin Sunucusu</vt:lpstr>
      <vt:lpstr>Protein-DNA Etkileşimleri</vt:lpstr>
      <vt:lpstr>PowerPoint Presentation</vt:lpstr>
      <vt:lpstr>PowerPoint Presentation</vt:lpstr>
      <vt:lpstr>PowerPoint Presentation</vt:lpstr>
      <vt:lpstr>PowerPoint Presentation</vt:lpstr>
      <vt:lpstr>ETKİLEŞİM TÜRLERİ</vt:lpstr>
      <vt:lpstr>PowerPoint Presentation</vt:lpstr>
      <vt:lpstr>SPESİFİTE DÜZEYLERİ</vt:lpstr>
      <vt:lpstr>SPESİFİK OLMAYAN ETKİLEŞİMLER</vt:lpstr>
      <vt:lpstr>KROMATİN YENİDEN YAPILANDIRMA</vt:lpstr>
      <vt:lpstr>PROSEDÜR</vt:lpstr>
      <vt:lpstr>TESPİT YÖNTEMLERİ</vt:lpstr>
      <vt:lpstr>PowerPoint Presentation</vt:lpstr>
      <vt:lpstr>PowerPoint Presentation</vt:lpstr>
      <vt:lpstr>PowerPoint Presentation</vt:lpstr>
      <vt:lpstr>PowerPoint Presentation</vt:lpstr>
      <vt:lpstr>PowerPoint Presentation</vt:lpstr>
      <vt:lpstr>PowerPoint Presentation</vt:lpstr>
      <vt:lpstr>Bir Protein-DNA Etkileşiminin Fonksiyonel Önemini Doğrulama:</vt:lpstr>
      <vt:lpstr>Termodinamik</vt:lpstr>
      <vt:lpstr>Ne zaman meydana gelebilir?</vt:lpstr>
      <vt:lpstr>Avantajları</vt:lpstr>
      <vt:lpstr>ITC</vt:lpstr>
      <vt:lpstr>Gibbs Serbest Bağlanma Enerjisi</vt:lpstr>
      <vt:lpstr>van’t Hoff Analizi</vt:lpstr>
      <vt:lpstr>Termodinamiğin Temel Kuralları</vt:lpstr>
      <vt:lpstr>Termodinamik Sonuçlara Dayalı  Moleküler Tasarım</vt:lpstr>
      <vt:lpstr>PowerPoint Presentation</vt:lpstr>
      <vt:lpstr>İlaç Keşfinde Biyofizik</vt:lpstr>
      <vt:lpstr>PowerPoint Presentation</vt:lpstr>
      <vt:lpstr>SPR</vt:lpstr>
      <vt:lpstr>ITC</vt:lpstr>
      <vt:lpstr>TSA</vt:lpstr>
      <vt:lpstr>DSC</vt:lpstr>
      <vt:lpstr>NMR</vt:lpstr>
      <vt:lpstr>XRD</vt:lpstr>
      <vt:lpstr>XRD</vt:lpstr>
      <vt:lpstr>XRD</vt:lpstr>
      <vt:lpstr>CryoEM</vt:lpstr>
      <vt:lpstr>CryoEM</vt:lpstr>
      <vt:lpstr>CryoEM</vt:lpstr>
      <vt:lpstr>HDX-MS</vt:lpstr>
      <vt:lpstr>HDX-MS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Abdurrahman Olğaç</dc:creator>
  <cp:lastModifiedBy>Abdurrahman Olğaç</cp:lastModifiedBy>
  <cp:revision>29</cp:revision>
  <cp:lastPrinted>2025-10-22T13:40:19Z</cp:lastPrinted>
  <dcterms:created xsi:type="dcterms:W3CDTF">2024-12-07T01:40:32Z</dcterms:created>
  <dcterms:modified xsi:type="dcterms:W3CDTF">2026-01-12T12:57:14Z</dcterms:modified>
</cp:coreProperties>
</file>